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ContentType="application/vnd.openxmlformats-officedocument.customXmlProperties+xml" PartName="/customXml/itemProps1.xml"/>
  <Override ContentType="application/vnd.openxmlformats-officedocument.customXmlProperties+xml" PartName="/customXml/itemProps2.xml"/>
  <Override ContentType="application/vnd.openxmlformats-officedocument.customXmlProperties+xml" PartName="/customXml/itemProps3.xml"/>
  <Override ContentType="application/vnd.openxmlformats-officedocument.extended-properties+xml" PartName="/docProps/app.xml"/>
  <Override ContentType="application/vnd.openxmlformats-package.core-properties+xml" PartName="/docProps/core.xml"/>
  <Override ContentType="application/vnd.openxmlformats-officedocument.custom-properties+xml" PartName="/docProps/custom.xml"/>
  <Override ContentType="application/vnd.ms-powerpoint.changesinfo+xml" PartName="/ppt/changesInfos/changesInfo1.xml"/>
  <Override ContentType="application/vnd.openxmlformats-officedocument.drawingml.chart+xml" PartName="/ppt/charts/chart1.xml"/>
  <Override ContentType="application/vnd.openxmlformats-officedocument.drawingml.chart+xml" PartName="/ppt/charts/chart2.xml"/>
  <Override ContentType="application/vnd.openxmlformats-officedocument.drawingml.chart+xml" PartName="/ppt/charts/chart3.xml"/>
  <Override ContentType="application/vnd.openxmlformats-officedocument.drawingml.chart+xml" PartName="/ppt/charts/chart4.xml"/>
  <Override ContentType="application/vnd.openxmlformats-officedocument.drawingml.chart+xml" PartName="/ppt/charts/chart5.xml"/>
  <Override ContentType="application/vnd.openxmlformats-officedocument.drawingml.chart+xml" PartName="/ppt/charts/chart6.xml"/>
  <Override ContentType="application/vnd.openxmlformats-officedocument.drawingml.chart+xml" PartName="/ppt/charts/chart7.xml"/>
  <Override ContentType="application/vnd.openxmlformats-officedocument.drawingml.chart+xml" PartName="/ppt/charts/chart8.xml"/>
  <Override ContentType="application/vnd.openxmlformats-officedocument.drawingml.chart+xml" PartName="/ppt/charts/chart9.xml"/>
  <Override ContentType="application/vnd.ms-office.chartcolorstyle+xml" PartName="/ppt/charts/colors1.xml"/>
  <Override ContentType="application/vnd.ms-office.chartcolorstyle+xml" PartName="/ppt/charts/colors2.xml"/>
  <Override ContentType="application/vnd.ms-office.chartcolorstyle+xml" PartName="/ppt/charts/colors3.xml"/>
  <Override ContentType="application/vnd.ms-office.chartcolorstyle+xml" PartName="/ppt/charts/colors4.xml"/>
  <Override ContentType="application/vnd.ms-office.chartcolorstyle+xml" PartName="/ppt/charts/colors5.xml"/>
  <Override ContentType="application/vnd.ms-office.chartcolorstyle+xml" PartName="/ppt/charts/colors6.xml"/>
  <Override ContentType="application/vnd.ms-office.chartcolorstyle+xml" PartName="/ppt/charts/colors7.xml"/>
  <Override ContentType="application/vnd.ms-office.chartcolorstyle+xml" PartName="/ppt/charts/colors8.xml"/>
  <Override ContentType="application/vnd.ms-office.chartstyle+xml" PartName="/ppt/charts/style1.xml"/>
  <Override ContentType="application/vnd.ms-office.chartstyle+xml" PartName="/ppt/charts/style2.xml"/>
  <Override ContentType="application/vnd.ms-office.chartstyle+xml" PartName="/ppt/charts/style3.xml"/>
  <Override ContentType="application/vnd.ms-office.chartstyle+xml" PartName="/ppt/charts/style4.xml"/>
  <Override ContentType="application/vnd.ms-office.chartstyle+xml" PartName="/ppt/charts/style5.xml"/>
  <Override ContentType="application/vnd.ms-office.chartstyle+xml" PartName="/ppt/charts/style6.xml"/>
  <Override ContentType="application/vnd.ms-office.chartstyle+xml" PartName="/ppt/charts/style7.xml"/>
  <Override ContentType="application/vnd.ms-office.chartstyle+xml" PartName="/ppt/charts/style8.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Override+xml" PartName="/ppt/theme/themeOverride1.xml"/>
  <Override ContentType="application/vnd.openxmlformats-officedocument.presentationml.viewProps+xml" PartName="/ppt/viewProps.xml"/>
</Types>
</file>

<file path=_rels/.rels><?xml version="1.0" encoding="UTF-8" ?><Relationships xmlns="http://schemas.openxmlformats.org/package/2006/relationships"><Relationship Target="ppt/presentation.xml" Type="http://schemas.openxmlformats.org/officeDocument/2006/relationships/officeDocument" Id="rId1"></Relationship><Relationship Target="docProps/core.xml" Type="http://schemas.openxmlformats.org/package/2006/relationships/metadata/core-properties" Id="rId6"></Relationship><Relationship Target="docProps/thumbnail.jpeg" Type="http://schemas.openxmlformats.org/package/2006/relationships/metadata/thumbnail" Id="rId7"></Relationship><Relationship Target="docProps/custom.xml" Type="http://schemas.openxmlformats.org/officeDocument/2006/relationships/custom-properties" Id="rId8"></Relationship><Relationship Target="docProps/app.xml" Type="http://schemas.openxmlformats.org/officeDocument/2006/relationships/extended-properties" Id="rId9"></Relationship></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9" r:id="rId26"/>
    <p:sldId id="280" r:id="rId27"/>
    <p:sldId id="281" r:id="rId28"/>
    <p:sldId id="282" r:id="rId29"/>
    <p:sldId id="283" r:id="rId30"/>
    <p:sldId id="284" r:id="rId31"/>
    <p:sldId id="285" r:id="rId32"/>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2A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75"/>
    <p:restoredTop sz="96405"/>
  </p:normalViewPr>
  <p:slideViewPr>
    <p:cSldViewPr snapToGrid="0">
      <p:cViewPr varScale="1">
        <p:scale>
          <a:sx n="111" d="100"/>
          <a:sy n="111" d="100"/>
        </p:scale>
        <p:origin x="696" y="78"/>
      </p:cViewPr>
      <p:guideLst/>
    </p:cSldViewPr>
  </p:slideViewPr>
  <p:notesTextViewPr>
    <p:cViewPr>
      <p:scale>
        <a:sx n="1" d="1"/>
        <a:sy n="1" d="1"/>
      </p:scale>
      <p:origin x="0" y="0"/>
    </p:cViewPr>
  </p:notesTextViewPr>
  <p:gridSpacing cx="72008" cy="72008"/>
</p:viewPr>
</file>

<file path=ppt/_rels/presentation.xml.rels><?xml version="1.0" encoding="UTF-8" ?><Relationships xmlns="http://schemas.openxmlformats.org/package/2006/relationships"><Relationship Target="slides/slide9.xml" Type="http://schemas.openxmlformats.org/officeDocument/2006/relationships/slide" Id="rId13"></Relationship><Relationship Target="slides/slide14.xml" Type="http://schemas.openxmlformats.org/officeDocument/2006/relationships/slide" Id="rId18"></Relationship><Relationship Target="slides/slide22.xml" Type="http://schemas.openxmlformats.org/officeDocument/2006/relationships/slide" Id="rId26"></Relationship><Relationship Target="slides/slide17.xml" Type="http://schemas.openxmlformats.org/officeDocument/2006/relationships/slide" Id="rId21"></Relationship><Relationship Target="viewProps.xml" Type="http://schemas.openxmlformats.org/officeDocument/2006/relationships/viewProps" Id="rId34"></Relationship><Relationship Target="slides/slide3.xml" Type="http://schemas.openxmlformats.org/officeDocument/2006/relationships/slide" Id="rId7"></Relationship><Relationship Target="slides/slide8.xml" Type="http://schemas.openxmlformats.org/officeDocument/2006/relationships/slide" Id="rId12"></Relationship><Relationship Target="slides/slide13.xml" Type="http://schemas.openxmlformats.org/officeDocument/2006/relationships/slide" Id="rId17"></Relationship><Relationship Target="slides/slide21.xml" Type="http://schemas.openxmlformats.org/officeDocument/2006/relationships/slide" Id="rId25"></Relationship><Relationship Target="presProps.xml" Type="http://schemas.openxmlformats.org/officeDocument/2006/relationships/presProps" Id="rId33"></Relationship><Relationship Target="../customXml/item2.xml" Type="http://schemas.openxmlformats.org/officeDocument/2006/relationships/customXml" Id="rId2"></Relationship><Relationship Target="slides/slide12.xml" Type="http://schemas.openxmlformats.org/officeDocument/2006/relationships/slide" Id="rId16"></Relationship><Relationship Target="slides/slide16.xml" Type="http://schemas.openxmlformats.org/officeDocument/2006/relationships/slide" Id="rId20"></Relationship><Relationship Target="slides/slide25.xml" Type="http://schemas.openxmlformats.org/officeDocument/2006/relationships/slide" Id="rId29"></Relationship><Relationship Target="../customXml/item1.xml" Type="http://schemas.openxmlformats.org/officeDocument/2006/relationships/customXml" Id="rId1"></Relationship><Relationship Target="slides/slide2.xml" Type="http://schemas.openxmlformats.org/officeDocument/2006/relationships/slide" Id="rId6"></Relationship><Relationship Target="slides/slide7.xml" Type="http://schemas.openxmlformats.org/officeDocument/2006/relationships/slide" Id="rId11"></Relationship><Relationship Target="slides/slide20.xml" Type="http://schemas.openxmlformats.org/officeDocument/2006/relationships/slide" Id="rId24"></Relationship><Relationship Target="slides/slide28.xml" Type="http://schemas.openxmlformats.org/officeDocument/2006/relationships/slide" Id="rId32"></Relationship><Relationship Target="changesInfos/changesInfo1.xml" Type="http://schemas.microsoft.com/office/2016/11/relationships/changesInfo" Id="rId37"></Relationship><Relationship Target="slides/slide1.xml" Type="http://schemas.openxmlformats.org/officeDocument/2006/relationships/slide" Id="rId5"></Relationship><Relationship Target="slides/slide11.xml" Type="http://schemas.openxmlformats.org/officeDocument/2006/relationships/slide" Id="rId15"></Relationship><Relationship Target="slides/slide19.xml" Type="http://schemas.openxmlformats.org/officeDocument/2006/relationships/slide" Id="rId23"></Relationship><Relationship Target="slides/slide24.xml" Type="http://schemas.openxmlformats.org/officeDocument/2006/relationships/slide" Id="rId28"></Relationship><Relationship Target="tableStyles.xml" Type="http://schemas.openxmlformats.org/officeDocument/2006/relationships/tableStyles" Id="rId36"></Relationship><Relationship Target="slides/slide6.xml" Type="http://schemas.openxmlformats.org/officeDocument/2006/relationships/slide" Id="rId10"></Relationship><Relationship Target="slides/slide15.xml" Type="http://schemas.openxmlformats.org/officeDocument/2006/relationships/slide" Id="rId19"></Relationship><Relationship Target="slides/slide27.xml" Type="http://schemas.openxmlformats.org/officeDocument/2006/relationships/slide" Id="rId31"></Relationship><Relationship Target="slideMasters/slideMaster1.xml" Type="http://schemas.openxmlformats.org/officeDocument/2006/relationships/slideMaster" Id="rId4"></Relationship><Relationship Target="slides/slide5.xml" Type="http://schemas.openxmlformats.org/officeDocument/2006/relationships/slide" Id="rId9"></Relationship><Relationship Target="slides/slide10.xml" Type="http://schemas.openxmlformats.org/officeDocument/2006/relationships/slide" Id="rId14"></Relationship><Relationship Target="slides/slide18.xml" Type="http://schemas.openxmlformats.org/officeDocument/2006/relationships/slide" Id="rId22"></Relationship><Relationship Target="slides/slide23.xml" Type="http://schemas.openxmlformats.org/officeDocument/2006/relationships/slide" Id="rId27"></Relationship><Relationship Target="slides/slide26.xml" Type="http://schemas.openxmlformats.org/officeDocument/2006/relationships/slide" Id="rId30"></Relationship><Relationship Target="theme/theme1.xml" Type="http://schemas.openxmlformats.org/officeDocument/2006/relationships/theme" Id="rId35"></Relationship><Relationship Target="slides/slide4.xml" Type="http://schemas.openxmlformats.org/officeDocument/2006/relationships/slide" Id="rId8"></Relationship><Relationship Target="../customXml/item3.xml" Type="http://schemas.openxmlformats.org/officeDocument/2006/relationships/customXml" Id="rId3"></Relationship></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eta Lisicka" userId="d15f4b1e-8bf2-4813-8543-23efb6f2ed81" providerId="ADAL" clId="{438F07A3-4DD1-4CDC-B9E8-6B002BD4FC52}"/>
    <pc:docChg chg="custSel delSld modSld">
      <pc:chgData name="Aneta Lisicka" userId="d15f4b1e-8bf2-4813-8543-23efb6f2ed81" providerId="ADAL" clId="{438F07A3-4DD1-4CDC-B9E8-6B002BD4FC52}" dt="2025-06-18T07:51:02.166" v="20" actId="47"/>
      <pc:docMkLst>
        <pc:docMk/>
      </pc:docMkLst>
      <pc:sldChg chg="modSp mod">
        <pc:chgData name="Aneta Lisicka" userId="d15f4b1e-8bf2-4813-8543-23efb6f2ed81" providerId="ADAL" clId="{438F07A3-4DD1-4CDC-B9E8-6B002BD4FC52}" dt="2025-06-17T21:35:24.223" v="1" actId="20577"/>
        <pc:sldMkLst>
          <pc:docMk/>
          <pc:sldMk cId="2013054614" sldId="259"/>
        </pc:sldMkLst>
        <pc:spChg chg="mod">
          <ac:chgData name="Aneta Lisicka" userId="d15f4b1e-8bf2-4813-8543-23efb6f2ed81" providerId="ADAL" clId="{438F07A3-4DD1-4CDC-B9E8-6B002BD4FC52}" dt="2025-06-17T21:35:24.223" v="1" actId="20577"/>
          <ac:spMkLst>
            <pc:docMk/>
            <pc:sldMk cId="2013054614" sldId="259"/>
            <ac:spMk id="5" creationId="{53B54F13-3DD8-F452-3F7D-18674A63F1EE}"/>
          </ac:spMkLst>
        </pc:spChg>
      </pc:sldChg>
      <pc:sldChg chg="delSp mod">
        <pc:chgData name="Aneta Lisicka" userId="d15f4b1e-8bf2-4813-8543-23efb6f2ed81" providerId="ADAL" clId="{438F07A3-4DD1-4CDC-B9E8-6B002BD4FC52}" dt="2025-06-18T06:47:57.950" v="2" actId="478"/>
        <pc:sldMkLst>
          <pc:docMk/>
          <pc:sldMk cId="3534586644" sldId="263"/>
        </pc:sldMkLst>
        <pc:cxnChg chg="del">
          <ac:chgData name="Aneta Lisicka" userId="d15f4b1e-8bf2-4813-8543-23efb6f2ed81" providerId="ADAL" clId="{438F07A3-4DD1-4CDC-B9E8-6B002BD4FC52}" dt="2025-06-18T06:47:57.950" v="2" actId="478"/>
          <ac:cxnSpMkLst>
            <pc:docMk/>
            <pc:sldMk cId="3534586644" sldId="263"/>
            <ac:cxnSpMk id="12" creationId="{B3C02C37-1EE7-DD45-F012-C8782DEED530}"/>
          </ac:cxnSpMkLst>
        </pc:cxnChg>
      </pc:sldChg>
      <pc:sldChg chg="modSp mod">
        <pc:chgData name="Aneta Lisicka" userId="d15f4b1e-8bf2-4813-8543-23efb6f2ed81" providerId="ADAL" clId="{438F07A3-4DD1-4CDC-B9E8-6B002BD4FC52}" dt="2025-06-18T06:48:07.011" v="18" actId="1036"/>
        <pc:sldMkLst>
          <pc:docMk/>
          <pc:sldMk cId="1992174735" sldId="264"/>
        </pc:sldMkLst>
        <pc:spChg chg="mod">
          <ac:chgData name="Aneta Lisicka" userId="d15f4b1e-8bf2-4813-8543-23efb6f2ed81" providerId="ADAL" clId="{438F07A3-4DD1-4CDC-B9E8-6B002BD4FC52}" dt="2025-06-18T06:48:07.011" v="18" actId="1036"/>
          <ac:spMkLst>
            <pc:docMk/>
            <pc:sldMk cId="1992174735" sldId="264"/>
            <ac:spMk id="17" creationId="{EBF99B79-4827-08F9-8C92-EAB56A880D43}"/>
          </ac:spMkLst>
        </pc:spChg>
      </pc:sldChg>
      <pc:sldChg chg="del">
        <pc:chgData name="Aneta Lisicka" userId="d15f4b1e-8bf2-4813-8543-23efb6f2ed81" providerId="ADAL" clId="{438F07A3-4DD1-4CDC-B9E8-6B002BD4FC52}" dt="2025-06-18T07:50:57.316" v="19" actId="47"/>
        <pc:sldMkLst>
          <pc:docMk/>
          <pc:sldMk cId="2147734802" sldId="277"/>
        </pc:sldMkLst>
      </pc:sldChg>
      <pc:sldChg chg="del">
        <pc:chgData name="Aneta Lisicka" userId="d15f4b1e-8bf2-4813-8543-23efb6f2ed81" providerId="ADAL" clId="{438F07A3-4DD1-4CDC-B9E8-6B002BD4FC52}" dt="2025-06-18T07:51:02.166" v="20" actId="47"/>
        <pc:sldMkLst>
          <pc:docMk/>
          <pc:sldMk cId="439663429" sldId="278"/>
        </pc:sldMkLst>
      </pc:sldChg>
    </pc:docChg>
  </pc:docChgLst>
</pc:chgInfo>
</file>

<file path=ppt/charts/_rels/chart1.xml.rels><?xml version="1.0" encoding="UTF-8" ?><Relationships xmlns="http://schemas.openxmlformats.org/package/2006/relationships"><Relationship Target="colors1.xml" Type="http://schemas.microsoft.com/office/2011/relationships/chartColorStyle" Id="rId2"></Relationship><Relationship Target="style1.xml" Type="http://schemas.microsoft.com/office/2011/relationships/chartStyle" Id="rId1"></Relationship></Relationships>
</file>

<file path=ppt/charts/_rels/chart2.xml.rels><?xml version="1.0" encoding="UTF-8" ?><Relationships xmlns="http://schemas.openxmlformats.org/package/2006/relationships"><Relationship Target="colors2.xml" Type="http://schemas.microsoft.com/office/2011/relationships/chartColorStyle" Id="rId2"></Relationship><Relationship Target="style2.xml" Type="http://schemas.microsoft.com/office/2011/relationships/chartStyle" Id="rId1"></Relationship></Relationships>
</file>

<file path=ppt/charts/_rels/chart3.xml.rels><?xml version="1.0" encoding="UTF-8" ?><Relationships xmlns="http://schemas.openxmlformats.org/package/2006/relationships"><Relationship Target="colors3.xml" Type="http://schemas.microsoft.com/office/2011/relationships/chartColorStyle" Id="rId2"></Relationship><Relationship Target="style3.xml" Type="http://schemas.microsoft.com/office/2011/relationships/chartStyle" Id="rId1"></Relationship></Relationships>
</file>

<file path=ppt/charts/_rels/chart4.xml.rels><?xml version="1.0" encoding="UTF-8" ?><Relationships xmlns="http://schemas.openxmlformats.org/package/2006/relationships"><Relationship Target="colors4.xml" Type="http://schemas.microsoft.com/office/2011/relationships/chartColorStyle" Id="rId2"></Relationship><Relationship Target="style4.xml" Type="http://schemas.microsoft.com/office/2011/relationships/chartStyle" Id="rId1"></Relationship></Relationships>
</file>

<file path=ppt/charts/_rels/chart5.xml.rels><?xml version="1.0" encoding="UTF-8" ?><Relationships xmlns="http://schemas.openxmlformats.org/package/2006/relationships"><Relationship Target="colors5.xml" Type="http://schemas.microsoft.com/office/2011/relationships/chartColorStyle" Id="rId2"></Relationship><Relationship Target="style5.xml" Type="http://schemas.microsoft.com/office/2011/relationships/chartStyle" Id="rId1"></Relationship></Relationships>
</file>

<file path=ppt/charts/_rels/chart6.xml.rels><?xml version="1.0" encoding="UTF-8" ?><Relationships xmlns="http://schemas.openxmlformats.org/package/2006/relationships"><Relationship Target="colors6.xml" Type="http://schemas.microsoft.com/office/2011/relationships/chartColorStyle" Id="rId2"></Relationship><Relationship Target="style6.xml" Type="http://schemas.microsoft.com/office/2011/relationships/chartStyle" Id="rId1"></Relationship></Relationships>
</file>

<file path=ppt/charts/_rels/chart7.xml.rels><?xml version="1.0" encoding="UTF-8" ?><Relationships xmlns="http://schemas.openxmlformats.org/package/2006/relationships"><Relationship Target="../theme/themeOverride1.xml" Type="http://schemas.openxmlformats.org/officeDocument/2006/relationships/themeOverride" Id="rId1"></Relationship></Relationships>
</file>

<file path=ppt/charts/_rels/chart8.xml.rels><?xml version="1.0" encoding="UTF-8" ?><Relationships xmlns="http://schemas.openxmlformats.org/package/2006/relationships"><Relationship Target="colors7.xml" Type="http://schemas.microsoft.com/office/2011/relationships/chartColorStyle" Id="rId2"></Relationship><Relationship Target="style7.xml" Type="http://schemas.microsoft.com/office/2011/relationships/chartStyle" Id="rId1"></Relationship></Relationships>
</file>

<file path=ppt/charts/_rels/chart9.xml.rels><?xml version="1.0" encoding="UTF-8" ?><Relationships xmlns="http://schemas.openxmlformats.org/package/2006/relationships"><Relationship Target="colors8.xml" Type="http://schemas.microsoft.com/office/2011/relationships/chartColorStyle" Id="rId2"></Relationship><Relationship Target="style8.xml" Type="http://schemas.microsoft.com/office/2011/relationships/chartStyle" Id="rId1"></Relationship></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2702066059489783"/>
          <c:y val="0"/>
          <c:w val="0.47297924125594021"/>
          <c:h val="0.99957766063924403"/>
        </c:manualLayout>
      </c:layout>
      <c:barChart>
        <c:barDir val="bar"/>
        <c:grouping val="clustered"/>
        <c:varyColors val="0"/>
        <c:ser>
          <c:idx val="0"/>
          <c:order val="0"/>
          <c:tx>
            <c:strRef>
              <c:f>'od 5%'!$B$1</c:f>
              <c:strCache>
                <c:ptCount val="1"/>
                <c:pt idx="0">
                  <c:v>Kolumna1</c:v>
                </c:pt>
              </c:strCache>
            </c:strRef>
          </c:tx>
          <c:spPr>
            <a:solidFill>
              <a:srgbClr val="E72A7C"/>
            </a:solidFill>
            <a:ln w="25400" cap="flat" cmpd="sng" algn="ctr">
              <a:noFill/>
              <a:miter lim="800000"/>
            </a:ln>
            <a:effectLst/>
          </c:spPr>
          <c:invertIfNegative val="0"/>
          <c:dPt>
            <c:idx val="4"/>
            <c:invertIfNegative val="0"/>
            <c:bubble3D val="0"/>
            <c:spPr>
              <a:solidFill>
                <a:srgbClr val="E72A7C"/>
              </a:solidFill>
              <a:ln w="25400" cap="flat" cmpd="sng" algn="ctr">
                <a:noFill/>
                <a:miter lim="800000"/>
              </a:ln>
              <a:effectLst/>
            </c:spPr>
            <c:extLst>
              <c:ext xmlns:c16="http://schemas.microsoft.com/office/drawing/2014/chart" uri="{C3380CC4-5D6E-409C-BE32-E72D297353CC}">
                <c16:uniqueId val="{00000001-76F0-7C47-8CA1-F9BEE0FBC7AC}"/>
              </c:ext>
            </c:extLst>
          </c:dPt>
          <c:dPt>
            <c:idx val="5"/>
            <c:invertIfNegative val="0"/>
            <c:bubble3D val="0"/>
            <c:spPr>
              <a:solidFill>
                <a:srgbClr val="E72A7C"/>
              </a:solidFill>
              <a:ln w="25400" cap="flat" cmpd="sng" algn="ctr">
                <a:noFill/>
                <a:miter lim="800000"/>
              </a:ln>
              <a:effectLst/>
            </c:spPr>
            <c:extLst>
              <c:ext xmlns:c16="http://schemas.microsoft.com/office/drawing/2014/chart" uri="{C3380CC4-5D6E-409C-BE32-E72D297353CC}">
                <c16:uniqueId val="{00000003-76F0-7C47-8CA1-F9BEE0FBC7AC}"/>
              </c:ext>
            </c:extLst>
          </c:dPt>
          <c:dPt>
            <c:idx val="10"/>
            <c:invertIfNegative val="0"/>
            <c:bubble3D val="0"/>
            <c:spPr>
              <a:solidFill>
                <a:srgbClr val="E72A7C"/>
              </a:solidFill>
              <a:ln w="25400" cap="flat" cmpd="sng" algn="ctr">
                <a:noFill/>
                <a:miter lim="800000"/>
              </a:ln>
              <a:effectLst/>
            </c:spPr>
            <c:extLst>
              <c:ext xmlns:c16="http://schemas.microsoft.com/office/drawing/2014/chart" uri="{C3380CC4-5D6E-409C-BE32-E72D297353CC}">
                <c16:uniqueId val="{00000005-76F0-7C47-8CA1-F9BEE0FBC7AC}"/>
              </c:ext>
            </c:extLst>
          </c:dPt>
          <c:dPt>
            <c:idx val="13"/>
            <c:invertIfNegative val="0"/>
            <c:bubble3D val="0"/>
            <c:spPr>
              <a:solidFill>
                <a:srgbClr val="E72A7C"/>
              </a:solidFill>
              <a:ln w="25400" cap="flat" cmpd="sng" algn="ctr">
                <a:noFill/>
                <a:miter lim="800000"/>
              </a:ln>
              <a:effectLst/>
            </c:spPr>
            <c:extLst>
              <c:ext xmlns:c16="http://schemas.microsoft.com/office/drawing/2014/chart" uri="{C3380CC4-5D6E-409C-BE32-E72D297353CC}">
                <c16:uniqueId val="{00000007-76F0-7C47-8CA1-F9BEE0FBC7AC}"/>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pl-P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'od 5%'!$A$2:$A$15</c:f>
              <c:strCache>
                <c:ptCount val="14"/>
                <c:pt idx="0">
                  <c:v>Zalecenie lekarza</c:v>
                </c:pt>
                <c:pt idx="1">
                  <c:v>Ogólna troska o własne zdrowie – takie mam nawyki</c:v>
                </c:pt>
                <c:pt idx="2">
                  <c:v>Przypadki chorób nowotworowych w rodzinie</c:v>
                </c:pt>
                <c:pt idx="3">
                  <c:v>Obawy o zdrowie po odczuwalnych symptomach</c:v>
                </c:pt>
                <c:pt idx="4">
                  <c:v>Cykliczny przegląd zdrowia</c:v>
                </c:pt>
                <c:pt idx="5">
                  <c:v>Troska o rodzinę, której jestem częścią</c:v>
                </c:pt>
                <c:pt idx="6">
                  <c:v>Kampanie społeczne / akcje profilaktyczne</c:v>
                </c:pt>
                <c:pt idx="7">
                  <c:v>Dodatkowe profity – np. dodatkowy dzień wolny w pracy</c:v>
                </c:pt>
                <c:pt idx="8">
                  <c:v>Zachęta ze strony bliskich kobiet (np. przyjaciółki, siostry)</c:v>
                </c:pt>
                <c:pt idx="9">
                  <c:v>Zachęta ze strony bliskich mężczyzn (np. partnera)</c:v>
                </c:pt>
                <c:pt idx="10">
                  <c:v>Planowanie ciąży</c:v>
                </c:pt>
                <c:pt idx="11">
                  <c:v>Stosowanie antykoncepcji hormonalnej</c:v>
                </c:pt>
                <c:pt idx="12">
                  <c:v>Urodzenie dziecka</c:v>
                </c:pt>
                <c:pt idx="13">
                  <c:v>Inne</c:v>
                </c:pt>
              </c:strCache>
            </c:strRef>
          </c:cat>
          <c:val>
            <c:numRef>
              <c:f>'od 5%'!$B$2:$B$15</c:f>
              <c:numCache>
                <c:formatCode>###0%</c:formatCode>
                <c:ptCount val="14"/>
                <c:pt idx="0">
                  <c:v>0.35660218671152227</c:v>
                </c:pt>
                <c:pt idx="1">
                  <c:v>0.30361648444070649</c:v>
                </c:pt>
                <c:pt idx="2">
                  <c:v>0.2750210260723297</c:v>
                </c:pt>
                <c:pt idx="3">
                  <c:v>0.26661059714045415</c:v>
                </c:pt>
                <c:pt idx="4">
                  <c:v>0.2287636669470143</c:v>
                </c:pt>
                <c:pt idx="5">
                  <c:v>0.17998317914213621</c:v>
                </c:pt>
                <c:pt idx="6">
                  <c:v>0.1295206055508831</c:v>
                </c:pt>
                <c:pt idx="7">
                  <c:v>0.12111017661900757</c:v>
                </c:pt>
                <c:pt idx="8">
                  <c:v>0.10260723296888141</c:v>
                </c:pt>
                <c:pt idx="9">
                  <c:v>7.1488645920941965E-2</c:v>
                </c:pt>
                <c:pt idx="10">
                  <c:v>6.9806560134566861E-2</c:v>
                </c:pt>
                <c:pt idx="11">
                  <c:v>5.298570227081581E-2</c:v>
                </c:pt>
                <c:pt idx="12">
                  <c:v>4.2893187552565187E-2</c:v>
                </c:pt>
                <c:pt idx="13">
                  <c:v>3.4482758620689655E-2</c:v>
                </c:pt>
              </c:numCache>
            </c:numRef>
          </c:val>
          <c:extLst>
            <c:ext xmlns:c16="http://schemas.microsoft.com/office/drawing/2014/chart" uri="{C3380CC4-5D6E-409C-BE32-E72D297353CC}">
              <c16:uniqueId val="{00000008-76F0-7C47-8CA1-F9BEE0FBC7AC}"/>
            </c:ext>
          </c:extLst>
        </c:ser>
        <c:dLbls>
          <c:showLegendKey val="0"/>
          <c:showVal val="0"/>
          <c:showCatName val="0"/>
          <c:showSerName val="0"/>
          <c:showPercent val="0"/>
          <c:showBubbleSize val="0"/>
        </c:dLbls>
        <c:gapWidth val="227"/>
        <c:overlap val="-48"/>
        <c:axId val="2000714832"/>
        <c:axId val="2034595504"/>
      </c:barChart>
      <c:catAx>
        <c:axId val="2000714832"/>
        <c:scaling>
          <c:orientation val="maxMin"/>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pl-PL"/>
          </a:p>
        </c:txPr>
        <c:crossAx val="2034595504"/>
        <c:crosses val="autoZero"/>
        <c:auto val="1"/>
        <c:lblAlgn val="ctr"/>
        <c:lblOffset val="100"/>
        <c:noMultiLvlLbl val="0"/>
      </c:catAx>
      <c:valAx>
        <c:axId val="2034595504"/>
        <c:scaling>
          <c:orientation val="minMax"/>
          <c:max val="1"/>
        </c:scaling>
        <c:delete val="1"/>
        <c:axPos val="t"/>
        <c:numFmt formatCode="###0%" sourceLinked="1"/>
        <c:majorTickMark val="none"/>
        <c:minorTickMark val="none"/>
        <c:tickLblPos val="nextTo"/>
        <c:crossAx val="20007148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l-PL"/>
    </a:p>
  </c:txPr>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2702066059489783"/>
          <c:y val="0"/>
          <c:w val="0.47297924125594021"/>
          <c:h val="0.99957766063924403"/>
        </c:manualLayout>
      </c:layout>
      <c:barChart>
        <c:barDir val="bar"/>
        <c:grouping val="clustered"/>
        <c:varyColors val="0"/>
        <c:ser>
          <c:idx val="0"/>
          <c:order val="0"/>
          <c:tx>
            <c:strRef>
              <c:f>'od 5%'!$B$1</c:f>
              <c:strCache>
                <c:ptCount val="1"/>
                <c:pt idx="0">
                  <c:v>Kolumna1</c:v>
                </c:pt>
              </c:strCache>
            </c:strRef>
          </c:tx>
          <c:spPr>
            <a:solidFill>
              <a:srgbClr val="E72A7C"/>
            </a:solidFill>
            <a:ln>
              <a:noFill/>
            </a:ln>
            <a:effectLst/>
          </c:spPr>
          <c:invertIfNegative val="0"/>
          <c:dPt>
            <c:idx val="4"/>
            <c:invertIfNegative val="0"/>
            <c:bubble3D val="0"/>
            <c:spPr>
              <a:solidFill>
                <a:srgbClr val="E72A7C"/>
              </a:solidFill>
              <a:ln>
                <a:noFill/>
              </a:ln>
              <a:effectLst/>
            </c:spPr>
            <c:extLst>
              <c:ext xmlns:c16="http://schemas.microsoft.com/office/drawing/2014/chart" uri="{C3380CC4-5D6E-409C-BE32-E72D297353CC}">
                <c16:uniqueId val="{00000001-595F-774C-BCAC-BECA58ECCDB0}"/>
              </c:ext>
            </c:extLst>
          </c:dPt>
          <c:dPt>
            <c:idx val="5"/>
            <c:invertIfNegative val="0"/>
            <c:bubble3D val="0"/>
            <c:spPr>
              <a:solidFill>
                <a:srgbClr val="E72A7C"/>
              </a:solidFill>
              <a:ln>
                <a:noFill/>
              </a:ln>
              <a:effectLst/>
            </c:spPr>
            <c:extLst>
              <c:ext xmlns:c16="http://schemas.microsoft.com/office/drawing/2014/chart" uri="{C3380CC4-5D6E-409C-BE32-E72D297353CC}">
                <c16:uniqueId val="{00000003-595F-774C-BCAC-BECA58ECCDB0}"/>
              </c:ext>
            </c:extLst>
          </c:dPt>
          <c:dLbls>
            <c:spPr>
              <a:noFill/>
              <a:ln>
                <a:noFill/>
              </a:ln>
              <a:effectLst/>
            </c:spPr>
            <c:txPr>
              <a:bodyPr rot="0" spcFirstLastPara="1" vertOverflow="ellipsis" vert="horz" wrap="square" anchor="ctr" anchorCtr="0"/>
              <a:lstStyle/>
              <a:p>
                <a:pPr algn="ctr">
                  <a:defRPr lang="en-US" sz="1600" b="1" i="0" u="none" strike="noStrike" kern="1200" baseline="0">
                    <a:solidFill>
                      <a:schemeClr val="tx1"/>
                    </a:solidFill>
                    <a:latin typeface="+mn-lt"/>
                    <a:ea typeface="+mn-ea"/>
                    <a:cs typeface="+mn-cs"/>
                  </a:defRPr>
                </a:pPr>
                <a:endParaRPr lang="pl-P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'od 5%'!$A$2:$A$9</c:f>
              <c:strCache>
                <c:ptCount val="8"/>
                <c:pt idx="0">
                  <c:v>Lekarz ginekolog</c:v>
                </c:pt>
                <c:pt idx="1">
                  <c:v>Osoba, która ma doświadczenie walki z rakiem piersi (chorowała/choruje)</c:v>
                </c:pt>
                <c:pt idx="2">
                  <c:v>Lekarz rodzinny</c:v>
                </c:pt>
                <c:pt idx="3">
                  <c:v>Przyjaciółka / bliska osoba</c:v>
                </c:pt>
                <c:pt idx="4">
                  <c:v>Partner/partnerka</c:v>
                </c:pt>
                <c:pt idx="5">
                  <c:v>Autorytet naukowy (np. profesor w danej dziedzinie)</c:v>
                </c:pt>
                <c:pt idx="6">
                  <c:v>Celebryta</c:v>
                </c:pt>
                <c:pt idx="7">
                  <c:v>Inne</c:v>
                </c:pt>
              </c:strCache>
            </c:strRef>
          </c:cat>
          <c:val>
            <c:numRef>
              <c:f>'od 5%'!$B$2:$B$9</c:f>
              <c:numCache>
                <c:formatCode>###0%</c:formatCode>
                <c:ptCount val="8"/>
                <c:pt idx="0">
                  <c:v>0.50378469301934403</c:v>
                </c:pt>
                <c:pt idx="1">
                  <c:v>0.38603868797308666</c:v>
                </c:pt>
                <c:pt idx="2">
                  <c:v>0.25735912531539107</c:v>
                </c:pt>
                <c:pt idx="3">
                  <c:v>0.19680403700588731</c:v>
                </c:pt>
                <c:pt idx="4">
                  <c:v>0.18166526492851134</c:v>
                </c:pt>
                <c:pt idx="5">
                  <c:v>9.5878889823380997E-2</c:v>
                </c:pt>
                <c:pt idx="6">
                  <c:v>1.6820857863751051E-2</c:v>
                </c:pt>
                <c:pt idx="7">
                  <c:v>1.5138772077375946E-2</c:v>
                </c:pt>
              </c:numCache>
            </c:numRef>
          </c:val>
          <c:extLst>
            <c:ext xmlns:c16="http://schemas.microsoft.com/office/drawing/2014/chart" uri="{C3380CC4-5D6E-409C-BE32-E72D297353CC}">
              <c16:uniqueId val="{00000004-595F-774C-BCAC-BECA58ECCDB0}"/>
            </c:ext>
          </c:extLst>
        </c:ser>
        <c:dLbls>
          <c:showLegendKey val="0"/>
          <c:showVal val="0"/>
          <c:showCatName val="0"/>
          <c:showSerName val="0"/>
          <c:showPercent val="0"/>
          <c:showBubbleSize val="0"/>
        </c:dLbls>
        <c:gapWidth val="182"/>
        <c:axId val="2000714832"/>
        <c:axId val="2034595504"/>
      </c:barChart>
      <c:catAx>
        <c:axId val="2000714832"/>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pl-PL"/>
          </a:p>
        </c:txPr>
        <c:crossAx val="2034595504"/>
        <c:crosses val="autoZero"/>
        <c:auto val="1"/>
        <c:lblAlgn val="ctr"/>
        <c:lblOffset val="100"/>
        <c:noMultiLvlLbl val="0"/>
      </c:catAx>
      <c:valAx>
        <c:axId val="2034595504"/>
        <c:scaling>
          <c:orientation val="minMax"/>
          <c:max val="1"/>
        </c:scaling>
        <c:delete val="1"/>
        <c:axPos val="t"/>
        <c:numFmt formatCode="###0%" sourceLinked="1"/>
        <c:majorTickMark val="out"/>
        <c:minorTickMark val="none"/>
        <c:tickLblPos val="nextTo"/>
        <c:crossAx val="20007148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solidFill>
            <a:schemeClr val="tx1"/>
          </a:solidFill>
        </a:defRPr>
      </a:pPr>
      <a:endParaRPr lang="pl-PL"/>
    </a:p>
  </c:txPr>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2702066059489783"/>
          <c:y val="0"/>
          <c:w val="0.47297924125594021"/>
          <c:h val="0.99957766063924403"/>
        </c:manualLayout>
      </c:layout>
      <c:barChart>
        <c:barDir val="bar"/>
        <c:grouping val="clustered"/>
        <c:varyColors val="0"/>
        <c:ser>
          <c:idx val="0"/>
          <c:order val="0"/>
          <c:tx>
            <c:strRef>
              <c:f>'od 5%'!$B$1</c:f>
              <c:strCache>
                <c:ptCount val="1"/>
                <c:pt idx="0">
                  <c:v>Kolumna1</c:v>
                </c:pt>
              </c:strCache>
            </c:strRef>
          </c:tx>
          <c:spPr>
            <a:solidFill>
              <a:srgbClr val="002060"/>
            </a:solidFill>
            <a:ln>
              <a:noFill/>
            </a:ln>
            <a:effectLst/>
          </c:spPr>
          <c:invertIfNegative val="0"/>
          <c:dPt>
            <c:idx val="0"/>
            <c:invertIfNegative val="0"/>
            <c:bubble3D val="0"/>
            <c:spPr>
              <a:solidFill>
                <a:srgbClr val="E72A7C"/>
              </a:solidFill>
              <a:ln>
                <a:noFill/>
              </a:ln>
              <a:effectLst/>
            </c:spPr>
            <c:extLst>
              <c:ext xmlns:c16="http://schemas.microsoft.com/office/drawing/2014/chart" uri="{C3380CC4-5D6E-409C-BE32-E72D297353CC}">
                <c16:uniqueId val="{00000001-1E9D-8F46-9224-94C6CCC8976C}"/>
              </c:ext>
            </c:extLst>
          </c:dPt>
          <c:dPt>
            <c:idx val="1"/>
            <c:invertIfNegative val="0"/>
            <c:bubble3D val="0"/>
            <c:spPr>
              <a:solidFill>
                <a:srgbClr val="E72A7C"/>
              </a:solidFill>
              <a:ln>
                <a:noFill/>
              </a:ln>
              <a:effectLst/>
            </c:spPr>
            <c:extLst>
              <c:ext xmlns:c16="http://schemas.microsoft.com/office/drawing/2014/chart" uri="{C3380CC4-5D6E-409C-BE32-E72D297353CC}">
                <c16:uniqueId val="{0000000B-1E9D-8F46-9224-94C6CCC8976C}"/>
              </c:ext>
            </c:extLst>
          </c:dPt>
          <c:dPt>
            <c:idx val="2"/>
            <c:invertIfNegative val="0"/>
            <c:bubble3D val="0"/>
            <c:spPr>
              <a:solidFill>
                <a:srgbClr val="E72A7C"/>
              </a:solidFill>
              <a:ln>
                <a:noFill/>
              </a:ln>
              <a:effectLst/>
            </c:spPr>
            <c:extLst>
              <c:ext xmlns:c16="http://schemas.microsoft.com/office/drawing/2014/chart" uri="{C3380CC4-5D6E-409C-BE32-E72D297353CC}">
                <c16:uniqueId val="{0000000C-1E9D-8F46-9224-94C6CCC8976C}"/>
              </c:ext>
            </c:extLst>
          </c:dPt>
          <c:dPt>
            <c:idx val="3"/>
            <c:invertIfNegative val="0"/>
            <c:bubble3D val="0"/>
            <c:spPr>
              <a:solidFill>
                <a:srgbClr val="E72A7C"/>
              </a:solidFill>
              <a:ln>
                <a:noFill/>
              </a:ln>
              <a:effectLst/>
            </c:spPr>
            <c:extLst>
              <c:ext xmlns:c16="http://schemas.microsoft.com/office/drawing/2014/chart" uri="{C3380CC4-5D6E-409C-BE32-E72D297353CC}">
                <c16:uniqueId val="{0000000D-1E9D-8F46-9224-94C6CCC8976C}"/>
              </c:ext>
            </c:extLst>
          </c:dPt>
          <c:dPt>
            <c:idx val="4"/>
            <c:invertIfNegative val="0"/>
            <c:bubble3D val="0"/>
            <c:spPr>
              <a:solidFill>
                <a:srgbClr val="E72A7C"/>
              </a:solidFill>
              <a:ln>
                <a:noFill/>
              </a:ln>
              <a:effectLst/>
            </c:spPr>
            <c:extLst>
              <c:ext xmlns:c16="http://schemas.microsoft.com/office/drawing/2014/chart" uri="{C3380CC4-5D6E-409C-BE32-E72D297353CC}">
                <c16:uniqueId val="{0000000E-1E9D-8F46-9224-94C6CCC8976C}"/>
              </c:ext>
            </c:extLst>
          </c:dPt>
          <c:dPt>
            <c:idx val="5"/>
            <c:invertIfNegative val="0"/>
            <c:bubble3D val="0"/>
            <c:spPr>
              <a:solidFill>
                <a:srgbClr val="E72A7C"/>
              </a:solidFill>
              <a:ln>
                <a:noFill/>
              </a:ln>
              <a:effectLst/>
            </c:spPr>
            <c:extLst>
              <c:ext xmlns:c16="http://schemas.microsoft.com/office/drawing/2014/chart" uri="{C3380CC4-5D6E-409C-BE32-E72D297353CC}">
                <c16:uniqueId val="{0000000F-1E9D-8F46-9224-94C6CCC8976C}"/>
              </c:ext>
            </c:extLst>
          </c:dPt>
          <c:dPt>
            <c:idx val="6"/>
            <c:invertIfNegative val="0"/>
            <c:bubble3D val="0"/>
            <c:spPr>
              <a:solidFill>
                <a:srgbClr val="E72A7C"/>
              </a:solidFill>
              <a:ln>
                <a:noFill/>
              </a:ln>
              <a:effectLst/>
            </c:spPr>
            <c:extLst>
              <c:ext xmlns:c16="http://schemas.microsoft.com/office/drawing/2014/chart" uri="{C3380CC4-5D6E-409C-BE32-E72D297353CC}">
                <c16:uniqueId val="{00000003-1E9D-8F46-9224-94C6CCC8976C}"/>
              </c:ext>
            </c:extLst>
          </c:dPt>
          <c:dPt>
            <c:idx val="7"/>
            <c:invertIfNegative val="0"/>
            <c:bubble3D val="0"/>
            <c:spPr>
              <a:solidFill>
                <a:srgbClr val="E72A7C"/>
              </a:solidFill>
              <a:ln>
                <a:noFill/>
              </a:ln>
              <a:effectLst/>
            </c:spPr>
            <c:extLst>
              <c:ext xmlns:c16="http://schemas.microsoft.com/office/drawing/2014/chart" uri="{C3380CC4-5D6E-409C-BE32-E72D297353CC}">
                <c16:uniqueId val="{00000010-1E9D-8F46-9224-94C6CCC8976C}"/>
              </c:ext>
            </c:extLst>
          </c:dPt>
          <c:dPt>
            <c:idx val="8"/>
            <c:invertIfNegative val="0"/>
            <c:bubble3D val="0"/>
            <c:spPr>
              <a:solidFill>
                <a:srgbClr val="E72A7C"/>
              </a:solidFill>
              <a:ln>
                <a:noFill/>
              </a:ln>
              <a:effectLst/>
            </c:spPr>
            <c:extLst>
              <c:ext xmlns:c16="http://schemas.microsoft.com/office/drawing/2014/chart" uri="{C3380CC4-5D6E-409C-BE32-E72D297353CC}">
                <c16:uniqueId val="{00000005-1E9D-8F46-9224-94C6CCC8976C}"/>
              </c:ext>
            </c:extLst>
          </c:dPt>
          <c:dPt>
            <c:idx val="9"/>
            <c:invertIfNegative val="0"/>
            <c:bubble3D val="0"/>
            <c:spPr>
              <a:solidFill>
                <a:srgbClr val="E72A7C"/>
              </a:solidFill>
              <a:ln>
                <a:noFill/>
              </a:ln>
              <a:effectLst/>
            </c:spPr>
            <c:extLst>
              <c:ext xmlns:c16="http://schemas.microsoft.com/office/drawing/2014/chart" uri="{C3380CC4-5D6E-409C-BE32-E72D297353CC}">
                <c16:uniqueId val="{00000011-1E9D-8F46-9224-94C6CCC8976C}"/>
              </c:ext>
            </c:extLst>
          </c:dPt>
          <c:dPt>
            <c:idx val="10"/>
            <c:invertIfNegative val="0"/>
            <c:bubble3D val="0"/>
            <c:spPr>
              <a:solidFill>
                <a:srgbClr val="E72A7C"/>
              </a:solidFill>
              <a:ln>
                <a:noFill/>
              </a:ln>
              <a:effectLst/>
            </c:spPr>
            <c:extLst>
              <c:ext xmlns:c16="http://schemas.microsoft.com/office/drawing/2014/chart" uri="{C3380CC4-5D6E-409C-BE32-E72D297353CC}">
                <c16:uniqueId val="{00000012-1E9D-8F46-9224-94C6CCC8976C}"/>
              </c:ext>
            </c:extLst>
          </c:dPt>
          <c:dPt>
            <c:idx val="11"/>
            <c:invertIfNegative val="0"/>
            <c:bubble3D val="0"/>
            <c:spPr>
              <a:solidFill>
                <a:srgbClr val="E72A7C"/>
              </a:solidFill>
              <a:ln>
                <a:noFill/>
              </a:ln>
              <a:effectLst/>
            </c:spPr>
            <c:extLst>
              <c:ext xmlns:c16="http://schemas.microsoft.com/office/drawing/2014/chart" uri="{C3380CC4-5D6E-409C-BE32-E72D297353CC}">
                <c16:uniqueId val="{00000013-1E9D-8F46-9224-94C6CCC8976C}"/>
              </c:ext>
            </c:extLst>
          </c:dPt>
          <c:dPt>
            <c:idx val="12"/>
            <c:invertIfNegative val="0"/>
            <c:bubble3D val="0"/>
            <c:spPr>
              <a:solidFill>
                <a:schemeClr val="tx1"/>
              </a:solidFill>
              <a:ln>
                <a:noFill/>
              </a:ln>
              <a:effectLst/>
            </c:spPr>
            <c:extLst>
              <c:ext xmlns:c16="http://schemas.microsoft.com/office/drawing/2014/chart" uri="{C3380CC4-5D6E-409C-BE32-E72D297353CC}">
                <c16:uniqueId val="{00000007-1E9D-8F46-9224-94C6CCC8976C}"/>
              </c:ext>
            </c:extLst>
          </c:dPt>
          <c:dPt>
            <c:idx val="13"/>
            <c:invertIfNegative val="0"/>
            <c:bubble3D val="0"/>
            <c:spPr>
              <a:solidFill>
                <a:srgbClr val="002060"/>
              </a:solidFill>
              <a:ln>
                <a:noFill/>
              </a:ln>
              <a:effectLst/>
            </c:spPr>
            <c:extLst>
              <c:ext xmlns:c16="http://schemas.microsoft.com/office/drawing/2014/chart" uri="{C3380CC4-5D6E-409C-BE32-E72D297353CC}">
                <c16:uniqueId val="{00000009-1E9D-8F46-9224-94C6CCC8976C}"/>
              </c:ext>
            </c:extLst>
          </c:dPt>
          <c:dLbls>
            <c:spPr>
              <a:noFill/>
              <a:ln>
                <a:noFill/>
              </a:ln>
              <a:effectLst/>
            </c:spPr>
            <c:txPr>
              <a:bodyPr rot="0" spcFirstLastPara="1" vertOverflow="ellipsis" vert="horz" wrap="square" anchor="ctr" anchorCtr="0"/>
              <a:lstStyle/>
              <a:p>
                <a:pPr algn="ctr">
                  <a:defRPr lang="en-US" sz="1600" b="1" i="0" u="none" strike="noStrike" kern="1200" baseline="0">
                    <a:solidFill>
                      <a:schemeClr val="tx1"/>
                    </a:solidFill>
                    <a:latin typeface="+mn-lt"/>
                    <a:ea typeface="+mn-ea"/>
                    <a:cs typeface="+mn-cs"/>
                  </a:defRPr>
                </a:pPr>
                <a:endParaRPr lang="pl-P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'od 5%'!$A$2:$A$14</c:f>
              <c:strCache>
                <c:ptCount val="13"/>
                <c:pt idx="0">
                  <c:v>Od lekarza ginekologa</c:v>
                </c:pt>
                <c:pt idx="1">
                  <c:v>Ze stron i portali internetowych</c:v>
                </c:pt>
                <c:pt idx="2">
                  <c:v>Od lekarza rodzinnego</c:v>
                </c:pt>
                <c:pt idx="3">
                  <c:v>Z mediów społecznościowych</c:v>
                </c:pt>
                <c:pt idx="4">
                  <c:v>Od bliskich (przyjaciół, rodziny)</c:v>
                </c:pt>
                <c:pt idx="5">
                  <c:v>Z zajęć edukacyjnych (akcje, kampanie, warsztaty, webinary)</c:v>
                </c:pt>
                <c:pt idx="6">
                  <c:v>Od osób, które przechodzą/przeszły chorobę nowotworową</c:v>
                </c:pt>
                <c:pt idx="7">
                  <c:v>Z mediów tradycyjnych (prasa, TV, radio)</c:v>
                </c:pt>
                <c:pt idx="8">
                  <c:v>Od organizacji lub fundacji onkologicznych</c:v>
                </c:pt>
                <c:pt idx="9">
                  <c:v>Kiedy czegoś nie wiem, wpisuję to w Chat GPT</c:v>
                </c:pt>
                <c:pt idx="10">
                  <c:v>Od autorytetów-ambasadorów (np. celebrytów)</c:v>
                </c:pt>
                <c:pt idx="11">
                  <c:v>Inne</c:v>
                </c:pt>
                <c:pt idx="12">
                  <c:v>Nie poszukuję wiedzy na ten temat</c:v>
                </c:pt>
              </c:strCache>
            </c:strRef>
          </c:cat>
          <c:val>
            <c:numRef>
              <c:f>'od 5%'!$B$2:$B$14</c:f>
              <c:numCache>
                <c:formatCode>###0%</c:formatCode>
                <c:ptCount val="13"/>
                <c:pt idx="0">
                  <c:v>0.38687973086627425</c:v>
                </c:pt>
                <c:pt idx="1">
                  <c:v>0.2270815811606392</c:v>
                </c:pt>
                <c:pt idx="2">
                  <c:v>0.16736753574432295</c:v>
                </c:pt>
                <c:pt idx="3">
                  <c:v>0.15222876366694701</c:v>
                </c:pt>
                <c:pt idx="4">
                  <c:v>0.14634146341463414</c:v>
                </c:pt>
                <c:pt idx="5">
                  <c:v>0.13456686291000841</c:v>
                </c:pt>
                <c:pt idx="6">
                  <c:v>0.11269974768713205</c:v>
                </c:pt>
                <c:pt idx="7">
                  <c:v>0.10933557611438183</c:v>
                </c:pt>
                <c:pt idx="8">
                  <c:v>8.4104289318755257E-2</c:v>
                </c:pt>
                <c:pt idx="9">
                  <c:v>5.1303616484440706E-2</c:v>
                </c:pt>
                <c:pt idx="10">
                  <c:v>4.7939444911690499E-2</c:v>
                </c:pt>
                <c:pt idx="11">
                  <c:v>1.6820857863751051E-2</c:v>
                </c:pt>
                <c:pt idx="12">
                  <c:v>0.20185029436501259</c:v>
                </c:pt>
              </c:numCache>
            </c:numRef>
          </c:val>
          <c:extLst>
            <c:ext xmlns:c16="http://schemas.microsoft.com/office/drawing/2014/chart" uri="{C3380CC4-5D6E-409C-BE32-E72D297353CC}">
              <c16:uniqueId val="{0000000A-1E9D-8F46-9224-94C6CCC8976C}"/>
            </c:ext>
          </c:extLst>
        </c:ser>
        <c:dLbls>
          <c:showLegendKey val="0"/>
          <c:showVal val="0"/>
          <c:showCatName val="0"/>
          <c:showSerName val="0"/>
          <c:showPercent val="0"/>
          <c:showBubbleSize val="0"/>
        </c:dLbls>
        <c:gapWidth val="182"/>
        <c:axId val="2000714832"/>
        <c:axId val="2034595504"/>
      </c:barChart>
      <c:catAx>
        <c:axId val="2000714832"/>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pl-PL"/>
          </a:p>
        </c:txPr>
        <c:crossAx val="2034595504"/>
        <c:crosses val="autoZero"/>
        <c:auto val="1"/>
        <c:lblAlgn val="ctr"/>
        <c:lblOffset val="100"/>
        <c:noMultiLvlLbl val="0"/>
      </c:catAx>
      <c:valAx>
        <c:axId val="2034595504"/>
        <c:scaling>
          <c:orientation val="minMax"/>
          <c:max val="1"/>
        </c:scaling>
        <c:delete val="1"/>
        <c:axPos val="t"/>
        <c:numFmt formatCode="###0%" sourceLinked="1"/>
        <c:majorTickMark val="out"/>
        <c:minorTickMark val="none"/>
        <c:tickLblPos val="nextTo"/>
        <c:crossAx val="20007148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solidFill>
            <a:schemeClr val="tx1"/>
          </a:solidFill>
        </a:defRPr>
      </a:pPr>
      <a:endParaRPr lang="pl-PL"/>
    </a:p>
  </c:txPr>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2702066059489783"/>
          <c:y val="0"/>
          <c:w val="0.47297924125594021"/>
          <c:h val="0.99957766063924403"/>
        </c:manualLayout>
      </c:layout>
      <c:barChart>
        <c:barDir val="bar"/>
        <c:grouping val="clustered"/>
        <c:varyColors val="0"/>
        <c:ser>
          <c:idx val="0"/>
          <c:order val="0"/>
          <c:tx>
            <c:strRef>
              <c:f>'od 5%'!$B$1</c:f>
              <c:strCache>
                <c:ptCount val="1"/>
                <c:pt idx="0">
                  <c:v>Kolumna1</c:v>
                </c:pt>
              </c:strCache>
            </c:strRef>
          </c:tx>
          <c:spPr>
            <a:solidFill>
              <a:srgbClr val="E72A7C"/>
            </a:solidFill>
            <a:ln>
              <a:noFill/>
            </a:ln>
            <a:effectLst/>
          </c:spPr>
          <c:invertIfNegative val="0"/>
          <c:dPt>
            <c:idx val="0"/>
            <c:invertIfNegative val="0"/>
            <c:bubble3D val="0"/>
            <c:spPr>
              <a:solidFill>
                <a:srgbClr val="E72A7C"/>
              </a:solidFill>
              <a:ln>
                <a:noFill/>
              </a:ln>
              <a:effectLst/>
            </c:spPr>
            <c:extLst>
              <c:ext xmlns:c16="http://schemas.microsoft.com/office/drawing/2014/chart" uri="{C3380CC4-5D6E-409C-BE32-E72D297353CC}">
                <c16:uniqueId val="{00000001-FA23-EA4D-89C5-730E0631391D}"/>
              </c:ext>
            </c:extLst>
          </c:dPt>
          <c:dPt>
            <c:idx val="3"/>
            <c:invertIfNegative val="0"/>
            <c:bubble3D val="0"/>
            <c:spPr>
              <a:solidFill>
                <a:srgbClr val="E72A7C"/>
              </a:solidFill>
              <a:ln>
                <a:noFill/>
              </a:ln>
              <a:effectLst/>
            </c:spPr>
            <c:extLst>
              <c:ext xmlns:c16="http://schemas.microsoft.com/office/drawing/2014/chart" uri="{C3380CC4-5D6E-409C-BE32-E72D297353CC}">
                <c16:uniqueId val="{00000003-FA23-EA4D-89C5-730E0631391D}"/>
              </c:ext>
            </c:extLst>
          </c:dPt>
          <c:dPt>
            <c:idx val="11"/>
            <c:invertIfNegative val="0"/>
            <c:bubble3D val="0"/>
            <c:spPr>
              <a:solidFill>
                <a:srgbClr val="E72A7C"/>
              </a:solidFill>
              <a:ln>
                <a:noFill/>
              </a:ln>
              <a:effectLst/>
            </c:spPr>
            <c:extLst>
              <c:ext xmlns:c16="http://schemas.microsoft.com/office/drawing/2014/chart" uri="{C3380CC4-5D6E-409C-BE32-E72D297353CC}">
                <c16:uniqueId val="{00000005-FA23-EA4D-89C5-730E0631391D}"/>
              </c:ext>
            </c:extLst>
          </c:dPt>
          <c:dPt>
            <c:idx val="13"/>
            <c:invertIfNegative val="0"/>
            <c:bubble3D val="0"/>
            <c:spPr>
              <a:solidFill>
                <a:schemeClr val="tx1"/>
              </a:solidFill>
              <a:ln>
                <a:noFill/>
              </a:ln>
              <a:effectLst/>
            </c:spPr>
            <c:extLst>
              <c:ext xmlns:c16="http://schemas.microsoft.com/office/drawing/2014/chart" uri="{C3380CC4-5D6E-409C-BE32-E72D297353CC}">
                <c16:uniqueId val="{00000007-FA23-EA4D-89C5-730E0631391D}"/>
              </c:ext>
            </c:extLst>
          </c:dPt>
          <c:dLbls>
            <c:spPr>
              <a:noFill/>
              <a:ln>
                <a:noFill/>
              </a:ln>
              <a:effectLst/>
            </c:spPr>
            <c:txPr>
              <a:bodyPr rot="0" spcFirstLastPara="1" vertOverflow="ellipsis" vert="horz" wrap="square" anchor="ctr" anchorCtr="1"/>
              <a:lstStyle/>
              <a:p>
                <a:pPr algn="ctr">
                  <a:defRPr sz="1200" b="0" i="0" u="none" strike="noStrike" kern="1200" baseline="0">
                    <a:solidFill>
                      <a:schemeClr val="tx1"/>
                    </a:solidFill>
                    <a:latin typeface="+mn-lt"/>
                    <a:ea typeface="+mn-ea"/>
                    <a:cs typeface="+mn-cs"/>
                  </a:defRPr>
                </a:pPr>
                <a:endParaRPr lang="pl-P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'od 5%'!$A$2:$A$15</c:f>
              <c:strCache>
                <c:ptCount val="14"/>
                <c:pt idx="0">
                  <c:v>Koszty badań (jeśli nie są refundowane)</c:v>
                </c:pt>
                <c:pt idx="1">
                  <c:v>Brak czasu (praca, obowiązki)</c:v>
                </c:pt>
                <c:pt idx="2">
                  <c:v>Trudny dostęp do badań – odległe terminy</c:v>
                </c:pt>
                <c:pt idx="3">
                  <c:v>Brak objawów (przekonanie, że „nic mi nie dolega”)</c:v>
                </c:pt>
                <c:pt idx="4">
                  <c:v>Strach przed wykryciem choroby i konsekwencjami</c:v>
                </c:pt>
                <c:pt idx="5">
                  <c:v>Trudny dostęp do badań - odległość placówki</c:v>
                </c:pt>
                <c:pt idx="6">
                  <c:v>Wstyd, skrępowanie przed badaniem</c:v>
                </c:pt>
                <c:pt idx="7">
                  <c:v>Brak wsparcia lub zachęty ze strony lekarza</c:v>
                </c:pt>
                <c:pt idx="8">
                  <c:v>Nie widzę takiej potrzeby</c:v>
                </c:pt>
                <c:pt idx="9">
                  <c:v>Złe doświadczenia związane z badaniami</c:v>
                </c:pt>
                <c:pt idx="10">
                  <c:v>Brak wsparcia lub zachęty ze strony bliskich</c:v>
                </c:pt>
                <c:pt idx="11">
                  <c:v>Nie wierzę w skuteczność badań profilaktycznych</c:v>
                </c:pt>
                <c:pt idx="12">
                  <c:v>Inne</c:v>
                </c:pt>
                <c:pt idx="13">
                  <c:v>Nie wiem</c:v>
                </c:pt>
              </c:strCache>
            </c:strRef>
          </c:cat>
          <c:val>
            <c:numRef>
              <c:f>'od 5%'!$B$2:$B$15</c:f>
              <c:numCache>
                <c:formatCode>###0%</c:formatCode>
                <c:ptCount val="14"/>
                <c:pt idx="0">
                  <c:v>0.27333894028595457</c:v>
                </c:pt>
                <c:pt idx="1">
                  <c:v>0.26829268292682928</c:v>
                </c:pt>
                <c:pt idx="2">
                  <c:v>0.26240538267451641</c:v>
                </c:pt>
                <c:pt idx="3">
                  <c:v>0.23212783851976451</c:v>
                </c:pt>
                <c:pt idx="4">
                  <c:v>0.20185029436501259</c:v>
                </c:pt>
                <c:pt idx="5">
                  <c:v>0.16652649285113541</c:v>
                </c:pt>
                <c:pt idx="6">
                  <c:v>0.12615643397813289</c:v>
                </c:pt>
                <c:pt idx="7">
                  <c:v>0.12531539108494533</c:v>
                </c:pt>
                <c:pt idx="8">
                  <c:v>0.11606391925988226</c:v>
                </c:pt>
                <c:pt idx="9">
                  <c:v>0.11269974768713205</c:v>
                </c:pt>
                <c:pt idx="10">
                  <c:v>5.298570227081581E-2</c:v>
                </c:pt>
                <c:pt idx="11">
                  <c:v>4.121110176619007E-2</c:v>
                </c:pt>
                <c:pt idx="12">
                  <c:v>2.775441547518924E-2</c:v>
                </c:pt>
                <c:pt idx="13">
                  <c:v>0.11690496215306981</c:v>
                </c:pt>
              </c:numCache>
            </c:numRef>
          </c:val>
          <c:extLst>
            <c:ext xmlns:c16="http://schemas.microsoft.com/office/drawing/2014/chart" uri="{C3380CC4-5D6E-409C-BE32-E72D297353CC}">
              <c16:uniqueId val="{00000008-FA23-EA4D-89C5-730E0631391D}"/>
            </c:ext>
          </c:extLst>
        </c:ser>
        <c:dLbls>
          <c:showLegendKey val="0"/>
          <c:showVal val="0"/>
          <c:showCatName val="0"/>
          <c:showSerName val="0"/>
          <c:showPercent val="0"/>
          <c:showBubbleSize val="0"/>
        </c:dLbls>
        <c:gapWidth val="182"/>
        <c:axId val="2000714832"/>
        <c:axId val="2034595504"/>
      </c:barChart>
      <c:catAx>
        <c:axId val="2000714832"/>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pl-PL"/>
          </a:p>
        </c:txPr>
        <c:crossAx val="2034595504"/>
        <c:crosses val="autoZero"/>
        <c:auto val="1"/>
        <c:lblAlgn val="ctr"/>
        <c:lblOffset val="100"/>
        <c:noMultiLvlLbl val="0"/>
      </c:catAx>
      <c:valAx>
        <c:axId val="2034595504"/>
        <c:scaling>
          <c:orientation val="minMax"/>
          <c:max val="1"/>
        </c:scaling>
        <c:delete val="1"/>
        <c:axPos val="t"/>
        <c:numFmt formatCode="###0%" sourceLinked="1"/>
        <c:majorTickMark val="out"/>
        <c:minorTickMark val="none"/>
        <c:tickLblPos val="nextTo"/>
        <c:crossAx val="20007148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pl-PL"/>
    </a:p>
  </c:txPr>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1.2215152253824101E-3"/>
          <c:y val="0.14520021958131185"/>
          <c:w val="0.99877850823713399"/>
          <c:h val="0.46287681191673713"/>
        </c:manualLayout>
      </c:layout>
      <c:barChart>
        <c:barDir val="bar"/>
        <c:grouping val="stacked"/>
        <c:varyColors val="0"/>
        <c:ser>
          <c:idx val="1"/>
          <c:order val="0"/>
          <c:tx>
            <c:strRef>
              <c:f>Arkusz1!$B$1</c:f>
              <c:strCache>
                <c:ptCount val="1"/>
                <c:pt idx="0">
                  <c:v>Zdecydowanie nie</c:v>
                </c:pt>
              </c:strCache>
            </c:strRef>
          </c:tx>
          <c:spPr>
            <a:solidFill>
              <a:srgbClr val="E72A7C">
                <a:alpha val="20000"/>
              </a:srgbClr>
            </a:solidFill>
            <a:ln>
              <a:noFill/>
            </a:ln>
            <a:effectLst/>
          </c:spPr>
          <c:invertIfNegative val="0"/>
          <c:dLbls>
            <c:spPr>
              <a:noFill/>
              <a:ln>
                <a:noFill/>
              </a:ln>
              <a:effectLst/>
            </c:spPr>
            <c:txPr>
              <a:bodyPr rot="0" spcFirstLastPara="1" vertOverflow="ellipsis" vert="horz" wrap="square" anchor="ctr" anchorCtr="0"/>
              <a:lstStyle/>
              <a:p>
                <a:pPr algn="ctr">
                  <a:defRPr lang="en-US" sz="1600" b="1" i="0" u="none" strike="noStrike" kern="1200" baseline="0">
                    <a:solidFill>
                      <a:schemeClr val="tx1">
                        <a:lumMod val="95000"/>
                        <a:lumOff val="5000"/>
                      </a:schemeClr>
                    </a:solidFill>
                    <a:latin typeface="+mn-lt"/>
                    <a:ea typeface="+mn-ea"/>
                    <a:cs typeface="+mn-cs"/>
                  </a:defRPr>
                </a:pPr>
                <a:endParaRPr lang="pl-P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Arkusz1!$A$2</c:f>
              <c:strCache>
                <c:ptCount val="1"/>
                <c:pt idx="0">
                  <c:v>Ogółem, N=1113</c:v>
                </c:pt>
              </c:strCache>
            </c:strRef>
          </c:cat>
          <c:val>
            <c:numRef>
              <c:f>Arkusz1!$B$2</c:f>
              <c:numCache>
                <c:formatCode>###0%</c:formatCode>
                <c:ptCount val="1"/>
                <c:pt idx="0">
                  <c:v>4.878048780487805E-2</c:v>
                </c:pt>
              </c:numCache>
            </c:numRef>
          </c:val>
          <c:extLst>
            <c:ext xmlns:c16="http://schemas.microsoft.com/office/drawing/2014/chart" uri="{C3380CC4-5D6E-409C-BE32-E72D297353CC}">
              <c16:uniqueId val="{00000000-AD8C-1542-990B-1869638A39A5}"/>
            </c:ext>
          </c:extLst>
        </c:ser>
        <c:ser>
          <c:idx val="2"/>
          <c:order val="1"/>
          <c:tx>
            <c:strRef>
              <c:f>Arkusz1!$C$1</c:f>
              <c:strCache>
                <c:ptCount val="1"/>
                <c:pt idx="0">
                  <c:v>Raczej nie</c:v>
                </c:pt>
              </c:strCache>
            </c:strRef>
          </c:tx>
          <c:spPr>
            <a:solidFill>
              <a:srgbClr val="E72A7C">
                <a:alpha val="50000"/>
              </a:srgb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lumMod val="95000"/>
                        <a:lumOff val="5000"/>
                      </a:schemeClr>
                    </a:solidFill>
                    <a:latin typeface="+mn-lt"/>
                    <a:ea typeface="+mn-ea"/>
                    <a:cs typeface="+mn-cs"/>
                  </a:defRPr>
                </a:pPr>
                <a:endParaRPr lang="pl-P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Arkusz1!$A$2</c:f>
              <c:strCache>
                <c:ptCount val="1"/>
                <c:pt idx="0">
                  <c:v>Ogółem, N=1113</c:v>
                </c:pt>
              </c:strCache>
            </c:strRef>
          </c:cat>
          <c:val>
            <c:numRef>
              <c:f>Arkusz1!$C$2</c:f>
              <c:numCache>
                <c:formatCode>###0%</c:formatCode>
                <c:ptCount val="1"/>
                <c:pt idx="0">
                  <c:v>0.1774600504625736</c:v>
                </c:pt>
              </c:numCache>
            </c:numRef>
          </c:val>
          <c:extLst>
            <c:ext xmlns:c16="http://schemas.microsoft.com/office/drawing/2014/chart" uri="{C3380CC4-5D6E-409C-BE32-E72D297353CC}">
              <c16:uniqueId val="{00000001-AD8C-1542-990B-1869638A39A5}"/>
            </c:ext>
          </c:extLst>
        </c:ser>
        <c:ser>
          <c:idx val="0"/>
          <c:order val="2"/>
          <c:tx>
            <c:strRef>
              <c:f>Arkusz1!$D$1</c:f>
              <c:strCache>
                <c:ptCount val="1"/>
                <c:pt idx="0">
                  <c:v>Raczej tak</c:v>
                </c:pt>
              </c:strCache>
            </c:strRef>
          </c:tx>
          <c:spPr>
            <a:solidFill>
              <a:srgbClr val="E72A7C"/>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n-lt"/>
                    <a:ea typeface="+mn-ea"/>
                    <a:cs typeface="+mn-cs"/>
                  </a:defRPr>
                </a:pPr>
                <a:endParaRPr lang="pl-P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Arkusz1!$A$2</c:f>
              <c:strCache>
                <c:ptCount val="1"/>
                <c:pt idx="0">
                  <c:v>Ogółem, N=1113</c:v>
                </c:pt>
              </c:strCache>
            </c:strRef>
          </c:cat>
          <c:val>
            <c:numRef>
              <c:f>Arkusz1!$D$2</c:f>
              <c:numCache>
                <c:formatCode>###0%</c:formatCode>
                <c:ptCount val="1"/>
                <c:pt idx="0">
                  <c:v>0.41211101766190078</c:v>
                </c:pt>
              </c:numCache>
            </c:numRef>
          </c:val>
          <c:extLst>
            <c:ext xmlns:c16="http://schemas.microsoft.com/office/drawing/2014/chart" uri="{C3380CC4-5D6E-409C-BE32-E72D297353CC}">
              <c16:uniqueId val="{00000002-AD8C-1542-990B-1869638A39A5}"/>
            </c:ext>
          </c:extLst>
        </c:ser>
        <c:ser>
          <c:idx val="3"/>
          <c:order val="3"/>
          <c:tx>
            <c:strRef>
              <c:f>Arkusz1!$E$1</c:f>
              <c:strCache>
                <c:ptCount val="1"/>
                <c:pt idx="0">
                  <c:v>Zdecydowanie tak</c:v>
                </c:pt>
              </c:strCache>
            </c:strRef>
          </c:tx>
          <c:spPr>
            <a:solidFill>
              <a:srgbClr val="E72A7C">
                <a:alpha val="74614"/>
              </a:srgb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n-lt"/>
                    <a:ea typeface="+mn-ea"/>
                    <a:cs typeface="+mn-cs"/>
                  </a:defRPr>
                </a:pPr>
                <a:endParaRPr lang="pl-P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Arkusz1!$A$2</c:f>
              <c:strCache>
                <c:ptCount val="1"/>
                <c:pt idx="0">
                  <c:v>Ogółem, N=1113</c:v>
                </c:pt>
              </c:strCache>
            </c:strRef>
          </c:cat>
          <c:val>
            <c:numRef>
              <c:f>Arkusz1!$E$2</c:f>
              <c:numCache>
                <c:formatCode>###0%</c:formatCode>
                <c:ptCount val="1"/>
                <c:pt idx="0">
                  <c:v>0.15</c:v>
                </c:pt>
              </c:numCache>
            </c:numRef>
          </c:val>
          <c:extLst>
            <c:ext xmlns:c16="http://schemas.microsoft.com/office/drawing/2014/chart" uri="{C3380CC4-5D6E-409C-BE32-E72D297353CC}">
              <c16:uniqueId val="{00000003-AD8C-1542-990B-1869638A39A5}"/>
            </c:ext>
          </c:extLst>
        </c:ser>
        <c:ser>
          <c:idx val="4"/>
          <c:order val="4"/>
          <c:tx>
            <c:strRef>
              <c:f>Arkusz1!$F$1</c:f>
              <c:strCache>
                <c:ptCount val="1"/>
                <c:pt idx="0">
                  <c:v>Nie wiem</c:v>
                </c:pt>
              </c:strCache>
            </c:strRef>
          </c:tx>
          <c:spPr>
            <a:solidFill>
              <a:schemeClr val="bg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600" b="1" i="0" u="none" strike="noStrike" kern="1200" baseline="0">
                    <a:solidFill>
                      <a:schemeClr val="tx1"/>
                    </a:solidFill>
                    <a:latin typeface="+mn-lt"/>
                    <a:ea typeface="+mn-ea"/>
                    <a:cs typeface="+mn-cs"/>
                  </a:defRPr>
                </a:pPr>
                <a:endParaRPr lang="pl-P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Arkusz1!$A$2</c:f>
              <c:strCache>
                <c:ptCount val="1"/>
                <c:pt idx="0">
                  <c:v>Ogółem, N=1113</c:v>
                </c:pt>
              </c:strCache>
            </c:strRef>
          </c:cat>
          <c:val>
            <c:numRef>
              <c:f>Arkusz1!$F$2</c:f>
              <c:numCache>
                <c:formatCode>###0%</c:formatCode>
                <c:ptCount val="1"/>
                <c:pt idx="0">
                  <c:v>0.20605550883095039</c:v>
                </c:pt>
              </c:numCache>
            </c:numRef>
          </c:val>
          <c:extLst>
            <c:ext xmlns:c16="http://schemas.microsoft.com/office/drawing/2014/chart" uri="{C3380CC4-5D6E-409C-BE32-E72D297353CC}">
              <c16:uniqueId val="{00000004-AD8C-1542-990B-1869638A39A5}"/>
            </c:ext>
          </c:extLst>
        </c:ser>
        <c:dLbls>
          <c:showLegendKey val="0"/>
          <c:showVal val="0"/>
          <c:showCatName val="0"/>
          <c:showSerName val="0"/>
          <c:showPercent val="0"/>
          <c:showBubbleSize val="0"/>
        </c:dLbls>
        <c:gapWidth val="66"/>
        <c:overlap val="100"/>
        <c:axId val="109635456"/>
        <c:axId val="115324416"/>
      </c:barChart>
      <c:catAx>
        <c:axId val="109635456"/>
        <c:scaling>
          <c:orientation val="minMax"/>
        </c:scaling>
        <c:delete val="1"/>
        <c:axPos val="l"/>
        <c:numFmt formatCode="General" sourceLinked="0"/>
        <c:majorTickMark val="out"/>
        <c:minorTickMark val="none"/>
        <c:tickLblPos val="nextTo"/>
        <c:crossAx val="115324416"/>
        <c:crosses val="autoZero"/>
        <c:auto val="1"/>
        <c:lblAlgn val="ctr"/>
        <c:lblOffset val="100"/>
        <c:noMultiLvlLbl val="0"/>
      </c:catAx>
      <c:valAx>
        <c:axId val="115324416"/>
        <c:scaling>
          <c:orientation val="minMax"/>
          <c:max val="1"/>
          <c:min val="0"/>
        </c:scaling>
        <c:delete val="1"/>
        <c:axPos val="b"/>
        <c:numFmt formatCode="###0%" sourceLinked="1"/>
        <c:majorTickMark val="out"/>
        <c:minorTickMark val="none"/>
        <c:tickLblPos val="none"/>
        <c:crossAx val="109635456"/>
        <c:crosses val="autoZero"/>
        <c:crossBetween val="between"/>
      </c:valAx>
      <c:spPr>
        <a:noFill/>
        <a:ln>
          <a:noFill/>
        </a:ln>
        <a:effectLst/>
      </c:spPr>
    </c:plotArea>
    <c:legend>
      <c:legendPos val="r"/>
      <c:layout>
        <c:manualLayout>
          <c:xMode val="edge"/>
          <c:yMode val="edge"/>
          <c:x val="2.0077399605561957E-2"/>
          <c:y val="0.54365958962033201"/>
          <c:w val="0.96732417462951203"/>
          <c:h val="0.23677096778979537"/>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pl-PL"/>
        </a:p>
      </c:txPr>
    </c:legend>
    <c:plotVisOnly val="1"/>
    <c:dispBlanksAs val="gap"/>
    <c:showDLblsOverMax val="0"/>
  </c:chart>
  <c:spPr>
    <a:noFill/>
    <a:ln w="6350" cap="flat" cmpd="sng" algn="ctr">
      <a:noFill/>
      <a:prstDash val="solid"/>
      <a:miter lim="800000"/>
    </a:ln>
    <a:effectLst/>
  </c:spPr>
  <c:txPr>
    <a:bodyPr/>
    <a:lstStyle/>
    <a:p>
      <a:pPr>
        <a:defRPr/>
      </a:pPr>
      <a:endParaRPr lang="pl-PL"/>
    </a:p>
  </c:txPr>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2702066059489783"/>
          <c:y val="0"/>
          <c:w val="0.47297924125594021"/>
          <c:h val="0.99957766063924403"/>
        </c:manualLayout>
      </c:layout>
      <c:barChart>
        <c:barDir val="bar"/>
        <c:grouping val="clustered"/>
        <c:varyColors val="0"/>
        <c:ser>
          <c:idx val="0"/>
          <c:order val="0"/>
          <c:tx>
            <c:strRef>
              <c:f>'od 5%'!$B$1</c:f>
              <c:strCache>
                <c:ptCount val="1"/>
                <c:pt idx="0">
                  <c:v>Kolumna1</c:v>
                </c:pt>
              </c:strCache>
            </c:strRef>
          </c:tx>
          <c:spPr>
            <a:solidFill>
              <a:srgbClr val="002060"/>
            </a:solidFill>
            <a:ln>
              <a:noFill/>
            </a:ln>
            <a:effectLst/>
          </c:spPr>
          <c:invertIfNegative val="0"/>
          <c:dPt>
            <c:idx val="0"/>
            <c:invertIfNegative val="0"/>
            <c:bubble3D val="0"/>
            <c:spPr>
              <a:solidFill>
                <a:srgbClr val="E72A7C"/>
              </a:solidFill>
              <a:ln>
                <a:noFill/>
              </a:ln>
              <a:effectLst/>
            </c:spPr>
            <c:extLst>
              <c:ext xmlns:c16="http://schemas.microsoft.com/office/drawing/2014/chart" uri="{C3380CC4-5D6E-409C-BE32-E72D297353CC}">
                <c16:uniqueId val="{00000007-6C46-0648-AF81-3A3EA98C8DB1}"/>
              </c:ext>
            </c:extLst>
          </c:dPt>
          <c:dPt>
            <c:idx val="1"/>
            <c:invertIfNegative val="0"/>
            <c:bubble3D val="0"/>
            <c:spPr>
              <a:solidFill>
                <a:srgbClr val="E72A7C"/>
              </a:solidFill>
              <a:ln>
                <a:noFill/>
              </a:ln>
              <a:effectLst/>
            </c:spPr>
            <c:extLst>
              <c:ext xmlns:c16="http://schemas.microsoft.com/office/drawing/2014/chart" uri="{C3380CC4-5D6E-409C-BE32-E72D297353CC}">
                <c16:uniqueId val="{00000001-6C46-0648-AF81-3A3EA98C8DB1}"/>
              </c:ext>
            </c:extLst>
          </c:dPt>
          <c:dPt>
            <c:idx val="2"/>
            <c:invertIfNegative val="0"/>
            <c:bubble3D val="0"/>
            <c:spPr>
              <a:solidFill>
                <a:srgbClr val="E72A7C"/>
              </a:solidFill>
              <a:ln>
                <a:noFill/>
              </a:ln>
              <a:effectLst/>
            </c:spPr>
            <c:extLst>
              <c:ext xmlns:c16="http://schemas.microsoft.com/office/drawing/2014/chart" uri="{C3380CC4-5D6E-409C-BE32-E72D297353CC}">
                <c16:uniqueId val="{00000008-6C46-0648-AF81-3A3EA98C8DB1}"/>
              </c:ext>
            </c:extLst>
          </c:dPt>
          <c:dPt>
            <c:idx val="3"/>
            <c:invertIfNegative val="0"/>
            <c:bubble3D val="0"/>
            <c:spPr>
              <a:solidFill>
                <a:srgbClr val="E72A7C"/>
              </a:solidFill>
              <a:ln>
                <a:noFill/>
              </a:ln>
              <a:effectLst/>
            </c:spPr>
            <c:extLst>
              <c:ext xmlns:c16="http://schemas.microsoft.com/office/drawing/2014/chart" uri="{C3380CC4-5D6E-409C-BE32-E72D297353CC}">
                <c16:uniqueId val="{00000009-6C46-0648-AF81-3A3EA98C8DB1}"/>
              </c:ext>
            </c:extLst>
          </c:dPt>
          <c:dPt>
            <c:idx val="4"/>
            <c:invertIfNegative val="0"/>
            <c:bubble3D val="0"/>
            <c:spPr>
              <a:solidFill>
                <a:srgbClr val="E72A7C"/>
              </a:solidFill>
              <a:ln>
                <a:noFill/>
              </a:ln>
              <a:effectLst/>
            </c:spPr>
            <c:extLst>
              <c:ext xmlns:c16="http://schemas.microsoft.com/office/drawing/2014/chart" uri="{C3380CC4-5D6E-409C-BE32-E72D297353CC}">
                <c16:uniqueId val="{0000000A-6C46-0648-AF81-3A3EA98C8DB1}"/>
              </c:ext>
            </c:extLst>
          </c:dPt>
          <c:dPt>
            <c:idx val="5"/>
            <c:invertIfNegative val="0"/>
            <c:bubble3D val="0"/>
            <c:spPr>
              <a:solidFill>
                <a:srgbClr val="E72A7C"/>
              </a:solidFill>
              <a:ln>
                <a:noFill/>
              </a:ln>
              <a:effectLst/>
            </c:spPr>
            <c:extLst>
              <c:ext xmlns:c16="http://schemas.microsoft.com/office/drawing/2014/chart" uri="{C3380CC4-5D6E-409C-BE32-E72D297353CC}">
                <c16:uniqueId val="{0000000B-6C46-0648-AF81-3A3EA98C8DB1}"/>
              </c:ext>
            </c:extLst>
          </c:dPt>
          <c:dPt>
            <c:idx val="6"/>
            <c:invertIfNegative val="0"/>
            <c:bubble3D val="0"/>
            <c:spPr>
              <a:solidFill>
                <a:srgbClr val="E72A7C"/>
              </a:solidFill>
              <a:ln>
                <a:noFill/>
              </a:ln>
              <a:effectLst/>
            </c:spPr>
            <c:extLst>
              <c:ext xmlns:c16="http://schemas.microsoft.com/office/drawing/2014/chart" uri="{C3380CC4-5D6E-409C-BE32-E72D297353CC}">
                <c16:uniqueId val="{00000003-6C46-0648-AF81-3A3EA98C8DB1}"/>
              </c:ext>
            </c:extLst>
          </c:dPt>
          <c:dPt>
            <c:idx val="13"/>
            <c:invertIfNegative val="0"/>
            <c:bubble3D val="0"/>
            <c:spPr>
              <a:solidFill>
                <a:srgbClr val="002060"/>
              </a:solidFill>
              <a:ln>
                <a:noFill/>
              </a:ln>
              <a:effectLst/>
            </c:spPr>
            <c:extLst>
              <c:ext xmlns:c16="http://schemas.microsoft.com/office/drawing/2014/chart" uri="{C3380CC4-5D6E-409C-BE32-E72D297353CC}">
                <c16:uniqueId val="{00000005-6C46-0648-AF81-3A3EA98C8DB1}"/>
              </c:ext>
            </c:extLst>
          </c:dPt>
          <c:dLbls>
            <c:spPr>
              <a:noFill/>
              <a:ln>
                <a:noFill/>
              </a:ln>
              <a:effectLst/>
            </c:spPr>
            <c:txPr>
              <a:bodyPr rot="0" spcFirstLastPara="1" vertOverflow="ellipsis" vert="horz" wrap="square" anchor="ctr" anchorCtr="0"/>
              <a:lstStyle/>
              <a:p>
                <a:pPr algn="ctr">
                  <a:defRPr lang="en-US" sz="1600" b="1" i="0" u="none" strike="noStrike" kern="1200" baseline="0">
                    <a:solidFill>
                      <a:schemeClr val="tx1"/>
                    </a:solidFill>
                    <a:latin typeface="+mn-lt"/>
                    <a:ea typeface="+mn-ea"/>
                    <a:cs typeface="+mn-cs"/>
                  </a:defRPr>
                </a:pPr>
                <a:endParaRPr lang="pl-P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'od 5%'!$A$2:$A$8</c:f>
              <c:strCache>
                <c:ptCount val="7"/>
                <c:pt idx="0">
                  <c:v>Możliwość wykonania badania na miejscu, „od ręki”</c:v>
                </c:pt>
                <c:pt idx="1">
                  <c:v>Szybszy dostęp do badań (np. szybsze terminy)</c:v>
                </c:pt>
                <c:pt idx="2">
                  <c:v>Możliwość rozmowy z ekspertami</c:v>
                </c:pt>
                <c:pt idx="3">
                  <c:v>Upominek/kupon na usługę</c:v>
                </c:pt>
                <c:pt idx="4">
                  <c:v>Atmosfera nieformalnego spotkania</c:v>
                </c:pt>
                <c:pt idx="5">
                  <c:v>Obecność znajomych</c:v>
                </c:pt>
                <c:pt idx="6">
                  <c:v>Inne</c:v>
                </c:pt>
              </c:strCache>
            </c:strRef>
          </c:cat>
          <c:val>
            <c:numRef>
              <c:f>'od 5%'!$B$2:$B$8</c:f>
              <c:numCache>
                <c:formatCode>###0%</c:formatCode>
                <c:ptCount val="7"/>
                <c:pt idx="0">
                  <c:v>0.54751892346509667</c:v>
                </c:pt>
                <c:pt idx="1">
                  <c:v>0.3431455004205215</c:v>
                </c:pt>
                <c:pt idx="2">
                  <c:v>0.19596299411269974</c:v>
                </c:pt>
                <c:pt idx="3">
                  <c:v>0.16484440706476028</c:v>
                </c:pt>
                <c:pt idx="4">
                  <c:v>0.15895710681244743</c:v>
                </c:pt>
                <c:pt idx="5">
                  <c:v>0.13624894869638352</c:v>
                </c:pt>
                <c:pt idx="6">
                  <c:v>3.7846930193439862E-2</c:v>
                </c:pt>
              </c:numCache>
            </c:numRef>
          </c:val>
          <c:extLst>
            <c:ext xmlns:c16="http://schemas.microsoft.com/office/drawing/2014/chart" uri="{C3380CC4-5D6E-409C-BE32-E72D297353CC}">
              <c16:uniqueId val="{00000006-6C46-0648-AF81-3A3EA98C8DB1}"/>
            </c:ext>
          </c:extLst>
        </c:ser>
        <c:dLbls>
          <c:showLegendKey val="0"/>
          <c:showVal val="0"/>
          <c:showCatName val="0"/>
          <c:showSerName val="0"/>
          <c:showPercent val="0"/>
          <c:showBubbleSize val="0"/>
        </c:dLbls>
        <c:gapWidth val="182"/>
        <c:axId val="2000714832"/>
        <c:axId val="2034595504"/>
      </c:barChart>
      <c:catAx>
        <c:axId val="2000714832"/>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pl-PL"/>
          </a:p>
        </c:txPr>
        <c:crossAx val="2034595504"/>
        <c:crosses val="autoZero"/>
        <c:auto val="1"/>
        <c:lblAlgn val="ctr"/>
        <c:lblOffset val="100"/>
        <c:noMultiLvlLbl val="0"/>
      </c:catAx>
      <c:valAx>
        <c:axId val="2034595504"/>
        <c:scaling>
          <c:orientation val="minMax"/>
          <c:max val="1"/>
        </c:scaling>
        <c:delete val="1"/>
        <c:axPos val="t"/>
        <c:numFmt formatCode="###0%" sourceLinked="1"/>
        <c:majorTickMark val="out"/>
        <c:minorTickMark val="none"/>
        <c:tickLblPos val="nextTo"/>
        <c:crossAx val="20007148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solidFill>
            <a:schemeClr val="tx1"/>
          </a:solidFill>
        </a:defRPr>
      </a:pPr>
      <a:endParaRPr lang="pl-PL"/>
    </a:p>
  </c:txPr>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38506427414098482"/>
          <c:y val="5.4149088643124033E-3"/>
          <c:w val="0.35761280394197786"/>
          <c:h val="0.99458506462202434"/>
        </c:manualLayout>
      </c:layout>
      <c:barChart>
        <c:barDir val="bar"/>
        <c:grouping val="stacked"/>
        <c:varyColors val="0"/>
        <c:ser>
          <c:idx val="0"/>
          <c:order val="0"/>
          <c:tx>
            <c:strRef>
              <c:f>Arkusz1!$B$1</c:f>
              <c:strCache>
                <c:ptCount val="1"/>
                <c:pt idx="0">
                  <c:v>1</c:v>
                </c:pt>
              </c:strCache>
            </c:strRef>
          </c:tx>
          <c:spPr>
            <a:solidFill>
              <a:srgbClr val="E72A7C"/>
            </a:solidFill>
          </c:spPr>
          <c:invertIfNegative val="0"/>
          <c:dLbls>
            <c:spPr>
              <a:noFill/>
              <a:ln>
                <a:noFill/>
              </a:ln>
              <a:effectLst/>
            </c:spPr>
            <c:txPr>
              <a:bodyPr wrap="square" lIns="38100" tIns="19050" rIns="38100" bIns="19050" anchor="ctr" anchorCtr="0">
                <a:spAutoFit/>
              </a:bodyPr>
              <a:lstStyle/>
              <a:p>
                <a:pPr algn="ctr">
                  <a:defRPr lang="en-US" sz="1600" b="1" i="0" u="none" strike="noStrike" kern="1200" baseline="0">
                    <a:solidFill>
                      <a:schemeClr val="bg1"/>
                    </a:solidFill>
                    <a:latin typeface="+mn-lt"/>
                    <a:ea typeface="+mn-ea"/>
                    <a:cs typeface="+mn-cs"/>
                  </a:defRPr>
                </a:pPr>
                <a:endParaRPr lang="pl-P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Arkusz1!$A$2:$A$5</c:f>
              <c:strCache>
                <c:ptCount val="4"/>
                <c:pt idx="0">
                  <c:v>Wierzę, że podejmowane przez firmy działania na rzecz dobra społecznego i środowiska mają rzeczywisty wpływ na poprawę w tych obszarach.</c:v>
                </c:pt>
                <c:pt idx="1">
                  <c:v>Jestem gotowy/a zmienić markę na taką, która przeciwdziałała problemom społecznym lub działa na rzecz ochrony środowiska.</c:v>
                </c:pt>
                <c:pt idx="2">
                  <c:v>Firmy podejmują działania na rzecz społeczeństwa 
i środowiska po to, aby rozwiązać istniejące problemy i zadbać o stan środowiska naturalnego.</c:v>
                </c:pt>
                <c:pt idx="3">
                  <c:v>Firmy podejmują działania na rzecz społeczeństwa 
i środowiska przede wszystkim z własnej woli – same wychodzą z taką inicjatywą.</c:v>
                </c:pt>
              </c:strCache>
            </c:strRef>
          </c:cat>
          <c:val>
            <c:numRef>
              <c:f>Arkusz1!$B$2:$B$5</c:f>
              <c:numCache>
                <c:formatCode>###0%</c:formatCode>
                <c:ptCount val="4"/>
                <c:pt idx="0">
                  <c:v>0.5735912531539108</c:v>
                </c:pt>
                <c:pt idx="1">
                  <c:v>0.51892346509671994</c:v>
                </c:pt>
                <c:pt idx="2">
                  <c:v>0.23380992430613962</c:v>
                </c:pt>
                <c:pt idx="3">
                  <c:v>0.2111017661900757</c:v>
                </c:pt>
              </c:numCache>
            </c:numRef>
          </c:val>
          <c:extLst>
            <c:ext xmlns:c16="http://schemas.microsoft.com/office/drawing/2014/chart" uri="{C3380CC4-5D6E-409C-BE32-E72D297353CC}">
              <c16:uniqueId val="{00000000-CFB8-FD4C-9EAD-A5D6360CF565}"/>
            </c:ext>
          </c:extLst>
        </c:ser>
        <c:ser>
          <c:idx val="1"/>
          <c:order val="1"/>
          <c:tx>
            <c:strRef>
              <c:f>Arkusz1!$C$1</c:f>
              <c:strCache>
                <c:ptCount val="1"/>
                <c:pt idx="0">
                  <c:v>2</c:v>
                </c:pt>
              </c:strCache>
            </c:strRef>
          </c:tx>
          <c:spPr>
            <a:solidFill>
              <a:sysClr val="windowText" lastClr="000000">
                <a:lumMod val="50000"/>
                <a:lumOff val="50000"/>
              </a:sysClr>
            </a:solidFill>
          </c:spPr>
          <c:invertIfNegative val="0"/>
          <c:dLbls>
            <c:spPr>
              <a:noFill/>
              <a:ln>
                <a:noFill/>
              </a:ln>
              <a:effectLst/>
            </c:spPr>
            <c:txPr>
              <a:bodyPr wrap="square" lIns="38100" tIns="19050" rIns="38100" bIns="19050" anchor="ctr" anchorCtr="0">
                <a:spAutoFit/>
              </a:bodyPr>
              <a:lstStyle/>
              <a:p>
                <a:pPr algn="ctr">
                  <a:defRPr lang="en-US" sz="1600" b="1" i="0" u="none" strike="noStrike" kern="1200" baseline="0">
                    <a:solidFill>
                      <a:schemeClr val="bg1"/>
                    </a:solidFill>
                    <a:latin typeface="+mn-lt"/>
                    <a:ea typeface="+mn-ea"/>
                    <a:cs typeface="+mn-cs"/>
                  </a:defRPr>
                </a:pPr>
                <a:endParaRPr lang="pl-P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Arkusz1!$A$2:$A$5</c:f>
              <c:strCache>
                <c:ptCount val="4"/>
                <c:pt idx="0">
                  <c:v>Wierzę, że podejmowane przez firmy działania na rzecz dobra społecznego i środowiska mają rzeczywisty wpływ na poprawę w tych obszarach.</c:v>
                </c:pt>
                <c:pt idx="1">
                  <c:v>Jestem gotowy/a zmienić markę na taką, która przeciwdziałała problemom społecznym lub działa na rzecz ochrony środowiska.</c:v>
                </c:pt>
                <c:pt idx="2">
                  <c:v>Firmy podejmują działania na rzecz społeczeństwa 
i środowiska po to, aby rozwiązać istniejące problemy i zadbać o stan środowiska naturalnego.</c:v>
                </c:pt>
                <c:pt idx="3">
                  <c:v>Firmy podejmują działania na rzecz społeczeństwa 
i środowiska przede wszystkim z własnej woli – same wychodzą z taką inicjatywą.</c:v>
                </c:pt>
              </c:strCache>
            </c:strRef>
          </c:cat>
          <c:val>
            <c:numRef>
              <c:f>Arkusz1!$C$2:$C$5</c:f>
              <c:numCache>
                <c:formatCode>###0%</c:formatCode>
                <c:ptCount val="4"/>
                <c:pt idx="0">
                  <c:v>0.42640874684608915</c:v>
                </c:pt>
                <c:pt idx="1">
                  <c:v>0.48107653490328006</c:v>
                </c:pt>
                <c:pt idx="2">
                  <c:v>0.76619007569386044</c:v>
                </c:pt>
                <c:pt idx="3">
                  <c:v>0.7888982338099243</c:v>
                </c:pt>
              </c:numCache>
            </c:numRef>
          </c:val>
          <c:extLst>
            <c:ext xmlns:c16="http://schemas.microsoft.com/office/drawing/2014/chart" uri="{C3380CC4-5D6E-409C-BE32-E72D297353CC}">
              <c16:uniqueId val="{00000001-CFB8-FD4C-9EAD-A5D6360CF565}"/>
            </c:ext>
          </c:extLst>
        </c:ser>
        <c:dLbls>
          <c:dLblPos val="ctr"/>
          <c:showLegendKey val="0"/>
          <c:showVal val="1"/>
          <c:showCatName val="0"/>
          <c:showSerName val="0"/>
          <c:showPercent val="0"/>
          <c:showBubbleSize val="0"/>
        </c:dLbls>
        <c:gapWidth val="66"/>
        <c:overlap val="100"/>
        <c:axId val="109635456"/>
        <c:axId val="115324416"/>
      </c:barChart>
      <c:catAx>
        <c:axId val="109635456"/>
        <c:scaling>
          <c:orientation val="maxMin"/>
        </c:scaling>
        <c:delete val="0"/>
        <c:axPos val="l"/>
        <c:numFmt formatCode="General" sourceLinked="0"/>
        <c:majorTickMark val="out"/>
        <c:minorTickMark val="none"/>
        <c:tickLblPos val="nextTo"/>
        <c:txPr>
          <a:bodyPr/>
          <a:lstStyle/>
          <a:p>
            <a:pPr algn="ctr">
              <a:defRPr lang="en-US" sz="1200" b="1" i="0" u="none" strike="noStrike" kern="1200" baseline="0">
                <a:solidFill>
                  <a:srgbClr val="E72A7C"/>
                </a:solidFill>
                <a:latin typeface="+mn-lt"/>
                <a:ea typeface="+mn-ea"/>
                <a:cs typeface="+mn-cs"/>
              </a:defRPr>
            </a:pPr>
            <a:endParaRPr lang="pl-PL"/>
          </a:p>
        </c:txPr>
        <c:crossAx val="115324416"/>
        <c:crosses val="autoZero"/>
        <c:auto val="1"/>
        <c:lblAlgn val="ctr"/>
        <c:lblOffset val="100"/>
        <c:noMultiLvlLbl val="0"/>
      </c:catAx>
      <c:valAx>
        <c:axId val="115324416"/>
        <c:scaling>
          <c:orientation val="minMax"/>
          <c:max val="1"/>
          <c:min val="0"/>
        </c:scaling>
        <c:delete val="1"/>
        <c:axPos val="t"/>
        <c:numFmt formatCode="###0%" sourceLinked="1"/>
        <c:majorTickMark val="out"/>
        <c:minorTickMark val="none"/>
        <c:tickLblPos val="none"/>
        <c:crossAx val="109635456"/>
        <c:crosses val="autoZero"/>
        <c:crossBetween val="between"/>
      </c:valAx>
    </c:plotArea>
    <c:plotVisOnly val="1"/>
    <c:dispBlanksAs val="gap"/>
    <c:showDLblsOverMax val="0"/>
  </c:chart>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49437517770866E-2"/>
          <c:y val="0.11071852827189554"/>
          <c:w val="0.95850558392423946"/>
          <c:h val="0.79376077925357602"/>
        </c:manualLayout>
      </c:layout>
      <c:lineChart>
        <c:grouping val="standard"/>
        <c:varyColors val="0"/>
        <c:ser>
          <c:idx val="0"/>
          <c:order val="0"/>
          <c:tx>
            <c:strRef>
              <c:f>Arkusz1!$B$1</c:f>
              <c:strCache>
                <c:ptCount val="1"/>
                <c:pt idx="0">
                  <c:v>Kolumna2</c:v>
                </c:pt>
              </c:strCache>
            </c:strRef>
          </c:tx>
          <c:spPr>
            <a:ln w="38100" cap="rnd" cmpd="sng">
              <a:solidFill>
                <a:srgbClr val="E82A7C"/>
              </a:solidFill>
              <a:round/>
            </a:ln>
            <a:effectLst/>
          </c:spPr>
          <c:marker>
            <c:symbol val="square"/>
            <c:size val="11"/>
            <c:spPr>
              <a:solidFill>
                <a:srgbClr val="E82A7C"/>
              </a:solidFill>
              <a:ln w="12700">
                <a:solidFill>
                  <a:srgbClr val="E82A7C"/>
                </a:solidFill>
                <a:round/>
              </a:ln>
              <a:effectLst/>
            </c:spPr>
          </c:marker>
          <c:dPt>
            <c:idx val="0"/>
            <c:marker>
              <c:symbol val="square"/>
              <c:size val="11"/>
              <c:spPr>
                <a:solidFill>
                  <a:srgbClr val="E82A7C"/>
                </a:solidFill>
                <a:ln w="12700">
                  <a:solidFill>
                    <a:srgbClr val="E82A7C"/>
                  </a:solidFill>
                  <a:round/>
                </a:ln>
                <a:effectLst/>
              </c:spPr>
            </c:marker>
            <c:bubble3D val="0"/>
            <c:extLst>
              <c:ext xmlns:c16="http://schemas.microsoft.com/office/drawing/2014/chart" uri="{C3380CC4-5D6E-409C-BE32-E72D297353CC}">
                <c16:uniqueId val="{00000000-29D7-EF4B-8C36-D64446491D43}"/>
              </c:ext>
            </c:extLst>
          </c:dPt>
          <c:dPt>
            <c:idx val="4"/>
            <c:marker>
              <c:symbol val="square"/>
              <c:size val="11"/>
              <c:spPr>
                <a:solidFill>
                  <a:srgbClr val="E82A7C"/>
                </a:solidFill>
                <a:ln w="12700">
                  <a:solidFill>
                    <a:srgbClr val="E82A7C"/>
                  </a:solidFill>
                  <a:round/>
                </a:ln>
                <a:effectLst/>
              </c:spPr>
            </c:marker>
            <c:bubble3D val="0"/>
            <c:extLst>
              <c:ext xmlns:c16="http://schemas.microsoft.com/office/drawing/2014/chart" uri="{C3380CC4-5D6E-409C-BE32-E72D297353CC}">
                <c16:uniqueId val="{00000001-29D7-EF4B-8C36-D64446491D43}"/>
              </c:ext>
            </c:extLst>
          </c:dPt>
          <c:dPt>
            <c:idx val="5"/>
            <c:marker>
              <c:symbol val="square"/>
              <c:size val="11"/>
              <c:spPr>
                <a:solidFill>
                  <a:srgbClr val="E82A7C"/>
                </a:solidFill>
                <a:ln w="12700">
                  <a:solidFill>
                    <a:srgbClr val="E82A7C"/>
                  </a:solidFill>
                  <a:round/>
                </a:ln>
                <a:effectLst/>
              </c:spPr>
            </c:marker>
            <c:bubble3D val="0"/>
            <c:extLst>
              <c:ext xmlns:c16="http://schemas.microsoft.com/office/drawing/2014/chart" uri="{C3380CC4-5D6E-409C-BE32-E72D297353CC}">
                <c16:uniqueId val="{00000002-29D7-EF4B-8C36-D64446491D43}"/>
              </c:ext>
            </c:extLst>
          </c:dPt>
          <c:dPt>
            <c:idx val="6"/>
            <c:marker>
              <c:symbol val="square"/>
              <c:size val="11"/>
              <c:spPr>
                <a:solidFill>
                  <a:srgbClr val="E82A7C"/>
                </a:solidFill>
                <a:ln w="12700">
                  <a:solidFill>
                    <a:srgbClr val="E82A7C"/>
                  </a:solidFill>
                  <a:round/>
                </a:ln>
                <a:effectLst/>
              </c:spPr>
            </c:marker>
            <c:bubble3D val="0"/>
            <c:extLst>
              <c:ext xmlns:c16="http://schemas.microsoft.com/office/drawing/2014/chart" uri="{C3380CC4-5D6E-409C-BE32-E72D297353CC}">
                <c16:uniqueId val="{00000003-29D7-EF4B-8C36-D64446491D43}"/>
              </c:ext>
            </c:extLst>
          </c:dPt>
          <c:dPt>
            <c:idx val="9"/>
            <c:marker>
              <c:symbol val="square"/>
              <c:size val="11"/>
              <c:spPr>
                <a:solidFill>
                  <a:srgbClr val="E82A7C"/>
                </a:solidFill>
                <a:ln w="12700">
                  <a:solidFill>
                    <a:srgbClr val="E82A7C"/>
                  </a:solidFill>
                  <a:round/>
                </a:ln>
                <a:effectLst/>
              </c:spPr>
            </c:marker>
            <c:bubble3D val="0"/>
            <c:extLst>
              <c:ext xmlns:c16="http://schemas.microsoft.com/office/drawing/2014/chart" uri="{C3380CC4-5D6E-409C-BE32-E72D297353CC}">
                <c16:uniqueId val="{00000004-29D7-EF4B-8C36-D64446491D43}"/>
              </c:ext>
            </c:extLst>
          </c:dPt>
          <c:dLbls>
            <c:spPr>
              <a:noFill/>
              <a:ln cap="flat">
                <a:solidFill>
                  <a:schemeClr val="bg1"/>
                </a:solidFill>
              </a:ln>
              <a:effectLst/>
            </c:spPr>
            <c:txPr>
              <a:bodyPr rot="0" spcFirstLastPara="1" vertOverflow="ellipsis" vert="horz" wrap="square" lIns="38100" tIns="19050" rIns="38100" bIns="19050" anchor="ctr" anchorCtr="0">
                <a:spAutoFit/>
              </a:bodyPr>
              <a:lstStyle/>
              <a:p>
                <a:pPr algn="ctr">
                  <a:defRPr lang="en-US" sz="1400" b="1" i="0" u="none" strike="noStrike" kern="1200" baseline="0">
                    <a:solidFill>
                      <a:schemeClr val="tx1">
                        <a:lumMod val="75000"/>
                        <a:lumOff val="25000"/>
                      </a:schemeClr>
                    </a:solidFill>
                    <a:latin typeface="+mj-lt"/>
                    <a:ea typeface="+mn-ea"/>
                    <a:cs typeface="+mn-cs"/>
                  </a:defRPr>
                </a:pPr>
                <a:endParaRPr lang="pl-PL"/>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Arkusz1!$A$2:$A$13</c:f>
              <c:strCache>
                <c:ptCount val="12"/>
                <c:pt idx="0">
                  <c:v>Potrzebna</c:v>
                </c:pt>
                <c:pt idx="1">
                  <c:v>Dla innych kobiet</c:v>
                </c:pt>
                <c:pt idx="2">
                  <c:v>Przyjazna</c:v>
                </c:pt>
                <c:pt idx="3">
                  <c:v>Wzbudzająca zaufanie</c:v>
                </c:pt>
                <c:pt idx="4">
                  <c:v>Wiarygodna</c:v>
                </c:pt>
                <c:pt idx="5">
                  <c:v>Autentyczna</c:v>
                </c:pt>
                <c:pt idx="6">
                  <c:v>Nowoczesna</c:v>
                </c:pt>
                <c:pt idx="7">
                  <c:v>Profesjonalna</c:v>
                </c:pt>
                <c:pt idx="8">
                  <c:v>Dla mnie </c:v>
                </c:pt>
                <c:pt idx="9">
                  <c:v>Skuteczna</c:v>
                </c:pt>
                <c:pt idx="10">
                  <c:v>Wyróżniająca się</c:v>
                </c:pt>
                <c:pt idx="11">
                  <c:v>Rozpoznawalna</c:v>
                </c:pt>
              </c:strCache>
            </c:strRef>
          </c:cat>
          <c:val>
            <c:numRef>
              <c:f>Arkusz1!$B$2:$B$13</c:f>
              <c:numCache>
                <c:formatCode>###0%</c:formatCode>
                <c:ptCount val="12"/>
                <c:pt idx="0">
                  <c:v>0.83</c:v>
                </c:pt>
                <c:pt idx="1">
                  <c:v>0.82</c:v>
                </c:pt>
                <c:pt idx="2">
                  <c:v>0.76</c:v>
                </c:pt>
                <c:pt idx="3">
                  <c:v>0.74</c:v>
                </c:pt>
                <c:pt idx="4">
                  <c:v>0.71</c:v>
                </c:pt>
                <c:pt idx="5">
                  <c:v>0.69</c:v>
                </c:pt>
                <c:pt idx="6">
                  <c:v>0.67</c:v>
                </c:pt>
                <c:pt idx="7">
                  <c:v>0.63</c:v>
                </c:pt>
                <c:pt idx="8">
                  <c:v>0.59</c:v>
                </c:pt>
                <c:pt idx="9">
                  <c:v>0.56000000000000005</c:v>
                </c:pt>
                <c:pt idx="10">
                  <c:v>0.56000000000000005</c:v>
                </c:pt>
                <c:pt idx="11">
                  <c:v>0.34</c:v>
                </c:pt>
              </c:numCache>
            </c:numRef>
          </c:val>
          <c:smooth val="0"/>
          <c:extLst>
            <c:ext xmlns:c16="http://schemas.microsoft.com/office/drawing/2014/chart" uri="{C3380CC4-5D6E-409C-BE32-E72D297353CC}">
              <c16:uniqueId val="{00000005-29D7-EF4B-8C36-D64446491D43}"/>
            </c:ext>
          </c:extLst>
        </c:ser>
        <c:dLbls>
          <c:showLegendKey val="0"/>
          <c:showVal val="0"/>
          <c:showCatName val="0"/>
          <c:showSerName val="0"/>
          <c:showPercent val="0"/>
          <c:showBubbleSize val="0"/>
        </c:dLbls>
        <c:marker val="1"/>
        <c:smooth val="0"/>
        <c:axId val="115942912"/>
        <c:axId val="115944448"/>
      </c:lineChart>
      <c:catAx>
        <c:axId val="115942912"/>
        <c:scaling>
          <c:orientation val="minMax"/>
        </c:scaling>
        <c:delete val="0"/>
        <c:axPos val="b"/>
        <c:majorGridlines>
          <c:spPr>
            <a:ln w="9525" cap="flat" cmpd="sng" algn="ctr">
              <a:solidFill>
                <a:schemeClr val="tx2">
                  <a:lumMod val="15000"/>
                  <a:lumOff val="85000"/>
                </a:schemeClr>
              </a:solidFill>
              <a:round/>
            </a:ln>
            <a:effectLst/>
          </c:spPr>
        </c:majorGridlines>
        <c:numFmt formatCode="General" sourceLinked="1"/>
        <c:majorTickMark val="out"/>
        <c:minorTickMark val="none"/>
        <c:tickLblPos val="nextTo"/>
        <c:spPr>
          <a:noFill/>
          <a:ln w="9525" cap="flat" cmpd="sng" algn="ctr">
            <a:solidFill>
              <a:srgbClr val="C0C0C0"/>
            </a:solidFill>
            <a:round/>
          </a:ln>
          <a:effectLst/>
        </c:spPr>
        <c:txPr>
          <a:bodyPr rot="-60000000" spcFirstLastPara="1" vertOverflow="ellipsis" vert="horz" wrap="square" anchor="ctr" anchorCtr="1"/>
          <a:lstStyle/>
          <a:p>
            <a:pPr>
              <a:defRPr sz="1050" b="1" i="0" u="none" strike="noStrike" kern="1200" baseline="0">
                <a:solidFill>
                  <a:schemeClr val="tx1"/>
                </a:solidFill>
                <a:latin typeface="Calibri "/>
                <a:ea typeface="+mn-ea"/>
                <a:cs typeface="+mn-cs"/>
              </a:defRPr>
            </a:pPr>
            <a:endParaRPr lang="pl-PL"/>
          </a:p>
        </c:txPr>
        <c:crossAx val="115944448"/>
        <c:crosses val="autoZero"/>
        <c:auto val="1"/>
        <c:lblAlgn val="ctr"/>
        <c:lblOffset val="0"/>
        <c:noMultiLvlLbl val="0"/>
      </c:catAx>
      <c:valAx>
        <c:axId val="115944448"/>
        <c:scaling>
          <c:orientation val="minMax"/>
          <c:max val="1"/>
          <c:min val="0"/>
        </c:scaling>
        <c:delete val="0"/>
        <c:axPos val="l"/>
        <c:majorGridlines>
          <c:spPr>
            <a:ln w="3175" cap="flat" cmpd="sng" algn="ctr">
              <a:solidFill>
                <a:schemeClr val="bg1">
                  <a:lumMod val="75000"/>
                </a:schemeClr>
              </a:solid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pl-PL"/>
          </a:p>
        </c:txPr>
        <c:crossAx val="115942912"/>
        <c:crossesAt val="1"/>
        <c:crossBetween val="between"/>
        <c:majorUnit val="0.2"/>
        <c:minorUnit val="0.1"/>
      </c:valAx>
      <c:spPr>
        <a:noFill/>
        <a:ln w="25400">
          <a:noFill/>
        </a:ln>
        <a:effectLst/>
      </c:spPr>
    </c:plotArea>
    <c:plotVisOnly val="1"/>
    <c:dispBlanksAs val="gap"/>
    <c:showDLblsOverMax val="0"/>
  </c:chart>
  <c:spPr>
    <a:noFill/>
    <a:ln>
      <a:noFill/>
    </a:ln>
    <a:effectLst/>
  </c:spPr>
  <c:txPr>
    <a:bodyPr/>
    <a:lstStyle/>
    <a:p>
      <a:pPr>
        <a:defRPr/>
      </a:pPr>
      <a:endParaRPr lang="pl-PL"/>
    </a:p>
  </c:txPr>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2702066059489783"/>
          <c:y val="0"/>
          <c:w val="0.47297924125594021"/>
          <c:h val="0.99957766063924403"/>
        </c:manualLayout>
      </c:layout>
      <c:barChart>
        <c:barDir val="bar"/>
        <c:grouping val="clustered"/>
        <c:varyColors val="0"/>
        <c:ser>
          <c:idx val="0"/>
          <c:order val="0"/>
          <c:tx>
            <c:strRef>
              <c:f>'od 5%'!$B$1</c:f>
              <c:strCache>
                <c:ptCount val="1"/>
                <c:pt idx="0">
                  <c:v>Kolumna1</c:v>
                </c:pt>
              </c:strCache>
            </c:strRef>
          </c:tx>
          <c:spPr>
            <a:solidFill>
              <a:srgbClr val="E72A7C"/>
            </a:solidFill>
            <a:ln>
              <a:noFill/>
            </a:ln>
            <a:effectLst/>
          </c:spPr>
          <c:invertIfNegative val="0"/>
          <c:dPt>
            <c:idx val="2"/>
            <c:invertIfNegative val="0"/>
            <c:bubble3D val="0"/>
            <c:spPr>
              <a:solidFill>
                <a:srgbClr val="E72A7C"/>
              </a:solidFill>
              <a:ln>
                <a:noFill/>
              </a:ln>
              <a:effectLst/>
            </c:spPr>
            <c:extLst>
              <c:ext xmlns:c16="http://schemas.microsoft.com/office/drawing/2014/chart" uri="{C3380CC4-5D6E-409C-BE32-E72D297353CC}">
                <c16:uniqueId val="{00000001-B3FA-EE41-950C-CE9CFF74B0EA}"/>
              </c:ext>
            </c:extLst>
          </c:dPt>
          <c:dPt>
            <c:idx val="3"/>
            <c:invertIfNegative val="0"/>
            <c:bubble3D val="0"/>
            <c:spPr>
              <a:solidFill>
                <a:srgbClr val="E72A7C"/>
              </a:solidFill>
              <a:ln>
                <a:noFill/>
              </a:ln>
              <a:effectLst/>
            </c:spPr>
            <c:extLst>
              <c:ext xmlns:c16="http://schemas.microsoft.com/office/drawing/2014/chart" uri="{C3380CC4-5D6E-409C-BE32-E72D297353CC}">
                <c16:uniqueId val="{00000003-B3FA-EE41-950C-CE9CFF74B0EA}"/>
              </c:ext>
            </c:extLst>
          </c:dPt>
          <c:dPt>
            <c:idx val="4"/>
            <c:invertIfNegative val="0"/>
            <c:bubble3D val="0"/>
            <c:spPr>
              <a:solidFill>
                <a:srgbClr val="E72A7C"/>
              </a:solidFill>
              <a:ln>
                <a:noFill/>
              </a:ln>
              <a:effectLst/>
            </c:spPr>
            <c:extLst>
              <c:ext xmlns:c16="http://schemas.microsoft.com/office/drawing/2014/chart" uri="{C3380CC4-5D6E-409C-BE32-E72D297353CC}">
                <c16:uniqueId val="{00000005-B3FA-EE41-950C-CE9CFF74B0EA}"/>
              </c:ext>
            </c:extLst>
          </c:dPt>
          <c:dPt>
            <c:idx val="13"/>
            <c:invertIfNegative val="0"/>
            <c:bubble3D val="0"/>
            <c:spPr>
              <a:solidFill>
                <a:srgbClr val="E72A7C"/>
              </a:solidFill>
              <a:ln>
                <a:noFill/>
              </a:ln>
              <a:effectLst/>
            </c:spPr>
            <c:extLst>
              <c:ext xmlns:c16="http://schemas.microsoft.com/office/drawing/2014/chart" uri="{C3380CC4-5D6E-409C-BE32-E72D297353CC}">
                <c16:uniqueId val="{00000007-B3FA-EE41-950C-CE9CFF74B0EA}"/>
              </c:ext>
            </c:extLst>
          </c:dPt>
          <c:dLbls>
            <c:spPr>
              <a:noFill/>
              <a:ln>
                <a:noFill/>
              </a:ln>
              <a:effectLst/>
            </c:spPr>
            <c:txPr>
              <a:bodyPr rot="0" spcFirstLastPara="1" vertOverflow="ellipsis" vert="horz" wrap="square" anchor="ctr" anchorCtr="0"/>
              <a:lstStyle/>
              <a:p>
                <a:pPr algn="ctr">
                  <a:defRPr lang="en-US" sz="1600" b="1" i="0" u="none" strike="noStrike" kern="1200" baseline="0">
                    <a:solidFill>
                      <a:schemeClr val="tx1"/>
                    </a:solidFill>
                    <a:latin typeface="+mn-lt"/>
                    <a:ea typeface="+mn-ea"/>
                    <a:cs typeface="+mn-cs"/>
                  </a:defRPr>
                </a:pPr>
                <a:endParaRPr lang="pl-P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'od 5%'!$A$2:$A$6</c:f>
              <c:strCache>
                <c:ptCount val="5"/>
                <c:pt idx="0">
                  <c:v>Media społecznościowe</c:v>
                </c:pt>
                <c:pt idx="1">
                  <c:v>Strony i portale internetowe</c:v>
                </c:pt>
                <c:pt idx="2">
                  <c:v>Wydarzenia lokalne (np. festyny, spotkania, itp.)</c:v>
                </c:pt>
                <c:pt idx="3">
                  <c:v>Znajomi/rodzina</c:v>
                </c:pt>
                <c:pt idx="4">
                  <c:v>Nie pamiętam</c:v>
                </c:pt>
              </c:strCache>
            </c:strRef>
          </c:cat>
          <c:val>
            <c:numRef>
              <c:f>'od 5%'!$B$2:$B$6</c:f>
              <c:numCache>
                <c:formatCode>###0%</c:formatCode>
                <c:ptCount val="5"/>
                <c:pt idx="0">
                  <c:v>0.52838427947598254</c:v>
                </c:pt>
                <c:pt idx="1">
                  <c:v>0.2183406113537118</c:v>
                </c:pt>
                <c:pt idx="2">
                  <c:v>0.12227074235807861</c:v>
                </c:pt>
                <c:pt idx="3">
                  <c:v>0.11790393013100436</c:v>
                </c:pt>
                <c:pt idx="4">
                  <c:v>0.25327510917030566</c:v>
                </c:pt>
              </c:numCache>
            </c:numRef>
          </c:val>
          <c:extLst>
            <c:ext xmlns:c16="http://schemas.microsoft.com/office/drawing/2014/chart" uri="{C3380CC4-5D6E-409C-BE32-E72D297353CC}">
              <c16:uniqueId val="{00000008-B3FA-EE41-950C-CE9CFF74B0EA}"/>
            </c:ext>
          </c:extLst>
        </c:ser>
        <c:dLbls>
          <c:showLegendKey val="0"/>
          <c:showVal val="0"/>
          <c:showCatName val="0"/>
          <c:showSerName val="0"/>
          <c:showPercent val="0"/>
          <c:showBubbleSize val="0"/>
        </c:dLbls>
        <c:gapWidth val="182"/>
        <c:axId val="2000714832"/>
        <c:axId val="2034595504"/>
      </c:barChart>
      <c:catAx>
        <c:axId val="2000714832"/>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pl-PL"/>
          </a:p>
        </c:txPr>
        <c:crossAx val="2034595504"/>
        <c:crosses val="autoZero"/>
        <c:auto val="1"/>
        <c:lblAlgn val="ctr"/>
        <c:lblOffset val="100"/>
        <c:noMultiLvlLbl val="0"/>
      </c:catAx>
      <c:valAx>
        <c:axId val="2034595504"/>
        <c:scaling>
          <c:orientation val="minMax"/>
          <c:max val="1"/>
        </c:scaling>
        <c:delete val="1"/>
        <c:axPos val="t"/>
        <c:numFmt formatCode="###0%" sourceLinked="1"/>
        <c:majorTickMark val="out"/>
        <c:minorTickMark val="none"/>
        <c:tickLblPos val="nextTo"/>
        <c:crossAx val="20007148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solidFill>
            <a:schemeClr val="tx1"/>
          </a:solidFill>
        </a:defRPr>
      </a:pPr>
      <a:endParaRPr lang="pl-PL"/>
    </a:p>
  </c:txPr>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5">
  <a:schemeClr val="accent2"/>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4">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bg1"/>
    </cs:fontRef>
    <cs:spPr>
      <a:solidFill>
        <a:schemeClr val="tx1">
          <a:lumMod val="35000"/>
          <a:lumOff val="65000"/>
        </a:schemeClr>
      </a:solidFill>
    </cs:spPr>
    <cs:defRPr sz="1197"/>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dk1"/>
    </cs:fontRef>
    <cs:spPr>
      <a:noFill/>
      <a:ln w="25400" cap="flat" cmpd="sng" algn="ctr">
        <a:solidFill>
          <a:schemeClr val="phClr"/>
        </a:solidFill>
        <a:miter lim="800000"/>
      </a:ln>
    </cs:spPr>
  </cs:dataPoint>
  <cs:dataPoint3D>
    <cs:lnRef idx="0">
      <cs:styleClr val="auto"/>
    </cs:lnRef>
    <cs:fillRef idx="0">
      <cs:styleClr val="auto"/>
    </cs:fillRef>
    <cs:effectRef idx="0"/>
    <cs:fontRef idx="minor">
      <a:schemeClr val="dk1"/>
    </cs:fontRef>
    <cs:spPr>
      <a:ln w="19050" cap="flat" cmpd="sng" algn="ctr">
        <a:solidFill>
          <a:schemeClr val="phClr"/>
        </a:solidFill>
        <a:miter lim="800000"/>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200" b="0" kern="1200" cap="none" spc="50" baseline="0"/>
  </cs:title>
  <cs:trendline>
    <cs:lnRef idx="0">
      <cs:styleClr val="auto"/>
    </cs:lnRef>
    <cs:fillRef idx="0"/>
    <cs:effectRef idx="0"/>
    <cs:fontRef idx="minor">
      <a:schemeClr val="dk1"/>
    </cs:fontRef>
    <cs:spPr>
      <a:ln w="19050" cap="rnd">
        <a:solidFill>
          <a:schemeClr val="phClr"/>
        </a:solidFill>
        <a:prstDash val="sysDot"/>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spPr>
      <a:ln w="9525">
        <a:solidFill>
          <a:schemeClr val="tx1">
            <a:lumMod val="15000"/>
            <a:lumOff val="85000"/>
          </a:schemeClr>
        </a:solid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10.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11.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2.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3.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4.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5.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6.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7.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8.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9.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587E132-7700-D5B5-C204-059B8F46561D}"/>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5BB9AFAA-3D23-A41C-74E1-28EE685070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Tree>
    <p:extLst>
      <p:ext uri="{BB962C8B-B14F-4D97-AF65-F5344CB8AC3E}">
        <p14:creationId xmlns:p14="http://schemas.microsoft.com/office/powerpoint/2010/main" val="2157207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E6102A2-28FD-09B9-ED84-D25D9CF5014B}"/>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2DB1884F-AACD-7A4A-0979-B884C65B7DE3}"/>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9156833E-20DF-085B-6833-F2ED6C38DE2E}"/>
              </a:ext>
            </a:extLst>
          </p:cNvPr>
          <p:cNvSpPr>
            <a:spLocks noGrp="1"/>
          </p:cNvSpPr>
          <p:nvPr>
            <p:ph type="dt" sz="half" idx="10"/>
          </p:nvPr>
        </p:nvSpPr>
        <p:spPr/>
        <p:txBody>
          <a:bodyPr/>
          <a:lstStyle/>
          <a:p>
            <a:fld id="{AC782E9C-970A-2241-95DF-116B5EB55B7F}" type="datetimeFigureOut">
              <a:rPr lang="pl-PL" smtClean="0"/>
              <a:t>18.06.2025</a:t>
            </a:fld>
            <a:endParaRPr lang="pl-PL"/>
          </a:p>
        </p:txBody>
      </p:sp>
      <p:sp>
        <p:nvSpPr>
          <p:cNvPr id="5" name="Symbol zastępczy stopki 4">
            <a:extLst>
              <a:ext uri="{FF2B5EF4-FFF2-40B4-BE49-F238E27FC236}">
                <a16:creationId xmlns:a16="http://schemas.microsoft.com/office/drawing/2014/main" id="{60C407D4-1188-3EBF-77E9-3714164EF988}"/>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53F82160-EDB9-A8F4-9EF8-F50B38F181E5}"/>
              </a:ext>
            </a:extLst>
          </p:cNvPr>
          <p:cNvSpPr>
            <a:spLocks noGrp="1"/>
          </p:cNvSpPr>
          <p:nvPr>
            <p:ph type="sldNum" sz="quarter" idx="12"/>
          </p:nvPr>
        </p:nvSpPr>
        <p:spPr/>
        <p:txBody>
          <a:bodyPr/>
          <a:lstStyle/>
          <a:p>
            <a:fld id="{7748D496-FE9C-5143-8CDA-943772E97CD6}" type="slidenum">
              <a:rPr lang="pl-PL" smtClean="0"/>
              <a:t>‹#›</a:t>
            </a:fld>
            <a:endParaRPr lang="pl-PL"/>
          </a:p>
        </p:txBody>
      </p:sp>
    </p:spTree>
    <p:extLst>
      <p:ext uri="{BB962C8B-B14F-4D97-AF65-F5344CB8AC3E}">
        <p14:creationId xmlns:p14="http://schemas.microsoft.com/office/powerpoint/2010/main" val="2068671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13CC789C-7B63-7351-7219-4BAE79265A77}"/>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8588C78D-E6F7-6AF8-03C7-186657DD99A5}"/>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BABEC6B-93AA-3C62-A390-C8DD27226E99}"/>
              </a:ext>
            </a:extLst>
          </p:cNvPr>
          <p:cNvSpPr>
            <a:spLocks noGrp="1"/>
          </p:cNvSpPr>
          <p:nvPr>
            <p:ph type="dt" sz="half" idx="10"/>
          </p:nvPr>
        </p:nvSpPr>
        <p:spPr/>
        <p:txBody>
          <a:bodyPr/>
          <a:lstStyle/>
          <a:p>
            <a:fld id="{AC782E9C-970A-2241-95DF-116B5EB55B7F}" type="datetimeFigureOut">
              <a:rPr lang="pl-PL" smtClean="0"/>
              <a:t>18.06.2025</a:t>
            </a:fld>
            <a:endParaRPr lang="pl-PL"/>
          </a:p>
        </p:txBody>
      </p:sp>
      <p:sp>
        <p:nvSpPr>
          <p:cNvPr id="5" name="Symbol zastępczy stopki 4">
            <a:extLst>
              <a:ext uri="{FF2B5EF4-FFF2-40B4-BE49-F238E27FC236}">
                <a16:creationId xmlns:a16="http://schemas.microsoft.com/office/drawing/2014/main" id="{6E112B22-34E0-EB69-5572-161A7C020F93}"/>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8B38F55C-8CD1-ADC0-B046-DAF4BA27CB14}"/>
              </a:ext>
            </a:extLst>
          </p:cNvPr>
          <p:cNvSpPr>
            <a:spLocks noGrp="1"/>
          </p:cNvSpPr>
          <p:nvPr>
            <p:ph type="sldNum" sz="quarter" idx="12"/>
          </p:nvPr>
        </p:nvSpPr>
        <p:spPr/>
        <p:txBody>
          <a:bodyPr/>
          <a:lstStyle/>
          <a:p>
            <a:fld id="{7748D496-FE9C-5143-8CDA-943772E97CD6}" type="slidenum">
              <a:rPr lang="pl-PL" smtClean="0"/>
              <a:t>‹#›</a:t>
            </a:fld>
            <a:endParaRPr lang="pl-PL"/>
          </a:p>
        </p:txBody>
      </p:sp>
    </p:spTree>
    <p:extLst>
      <p:ext uri="{BB962C8B-B14F-4D97-AF65-F5344CB8AC3E}">
        <p14:creationId xmlns:p14="http://schemas.microsoft.com/office/powerpoint/2010/main" val="4069511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111C016-E1B7-1C17-0940-DE1A42BE4ADB}"/>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926A22C-88FC-4802-6BE4-9DE82180B4AB}"/>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9EDB3939-34AA-A792-019D-57A967C4595A}"/>
              </a:ext>
            </a:extLst>
          </p:cNvPr>
          <p:cNvSpPr>
            <a:spLocks noGrp="1"/>
          </p:cNvSpPr>
          <p:nvPr>
            <p:ph type="dt" sz="half" idx="10"/>
          </p:nvPr>
        </p:nvSpPr>
        <p:spPr/>
        <p:txBody>
          <a:bodyPr/>
          <a:lstStyle/>
          <a:p>
            <a:fld id="{AC782E9C-970A-2241-95DF-116B5EB55B7F}" type="datetimeFigureOut">
              <a:rPr lang="pl-PL" smtClean="0"/>
              <a:t>18.06.2025</a:t>
            </a:fld>
            <a:endParaRPr lang="pl-PL"/>
          </a:p>
        </p:txBody>
      </p:sp>
      <p:sp>
        <p:nvSpPr>
          <p:cNvPr id="5" name="Symbol zastępczy stopki 4">
            <a:extLst>
              <a:ext uri="{FF2B5EF4-FFF2-40B4-BE49-F238E27FC236}">
                <a16:creationId xmlns:a16="http://schemas.microsoft.com/office/drawing/2014/main" id="{E96696EE-E600-EDDE-4667-AC22986E2B2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4F68B7D5-25AE-D88E-03D8-89A0829C92D8}"/>
              </a:ext>
            </a:extLst>
          </p:cNvPr>
          <p:cNvSpPr>
            <a:spLocks noGrp="1"/>
          </p:cNvSpPr>
          <p:nvPr>
            <p:ph type="sldNum" sz="quarter" idx="12"/>
          </p:nvPr>
        </p:nvSpPr>
        <p:spPr/>
        <p:txBody>
          <a:bodyPr/>
          <a:lstStyle/>
          <a:p>
            <a:fld id="{7748D496-FE9C-5143-8CDA-943772E97CD6}" type="slidenum">
              <a:rPr lang="pl-PL" smtClean="0"/>
              <a:t>‹#›</a:t>
            </a:fld>
            <a:endParaRPr lang="pl-PL"/>
          </a:p>
        </p:txBody>
      </p:sp>
    </p:spTree>
    <p:extLst>
      <p:ext uri="{BB962C8B-B14F-4D97-AF65-F5344CB8AC3E}">
        <p14:creationId xmlns:p14="http://schemas.microsoft.com/office/powerpoint/2010/main" val="358292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FA94D6A-9959-ECE9-545E-EDC249D8D331}"/>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C8F9BF4-A145-F5A9-EF16-170687A9A5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442A659C-0437-1B53-92DF-26F63A625999}"/>
              </a:ext>
            </a:extLst>
          </p:cNvPr>
          <p:cNvSpPr>
            <a:spLocks noGrp="1"/>
          </p:cNvSpPr>
          <p:nvPr>
            <p:ph type="dt" sz="half" idx="10"/>
          </p:nvPr>
        </p:nvSpPr>
        <p:spPr/>
        <p:txBody>
          <a:bodyPr/>
          <a:lstStyle/>
          <a:p>
            <a:fld id="{AC782E9C-970A-2241-95DF-116B5EB55B7F}" type="datetimeFigureOut">
              <a:rPr lang="pl-PL" smtClean="0"/>
              <a:t>18.06.2025</a:t>
            </a:fld>
            <a:endParaRPr lang="pl-PL"/>
          </a:p>
        </p:txBody>
      </p:sp>
      <p:sp>
        <p:nvSpPr>
          <p:cNvPr id="5" name="Symbol zastępczy stopki 4">
            <a:extLst>
              <a:ext uri="{FF2B5EF4-FFF2-40B4-BE49-F238E27FC236}">
                <a16:creationId xmlns:a16="http://schemas.microsoft.com/office/drawing/2014/main" id="{B52F916F-D216-C398-B4C2-FB1570402EBD}"/>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75624FB-10E2-E083-77EF-A3D3C4551D4B}"/>
              </a:ext>
            </a:extLst>
          </p:cNvPr>
          <p:cNvSpPr>
            <a:spLocks noGrp="1"/>
          </p:cNvSpPr>
          <p:nvPr>
            <p:ph type="sldNum" sz="quarter" idx="12"/>
          </p:nvPr>
        </p:nvSpPr>
        <p:spPr/>
        <p:txBody>
          <a:bodyPr/>
          <a:lstStyle/>
          <a:p>
            <a:fld id="{7748D496-FE9C-5143-8CDA-943772E97CD6}" type="slidenum">
              <a:rPr lang="pl-PL" smtClean="0"/>
              <a:t>‹#›</a:t>
            </a:fld>
            <a:endParaRPr lang="pl-PL"/>
          </a:p>
        </p:txBody>
      </p:sp>
    </p:spTree>
    <p:extLst>
      <p:ext uri="{BB962C8B-B14F-4D97-AF65-F5344CB8AC3E}">
        <p14:creationId xmlns:p14="http://schemas.microsoft.com/office/powerpoint/2010/main" val="1209201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AE63254-7D8E-EFFE-9A83-3BFB3CAD2EC6}"/>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318826C3-9E39-2D07-3F2F-87350A0FFE86}"/>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BAF7D9AA-8D5B-2D05-37DE-8E0B20C954A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5F1EA59B-13B2-880B-0B21-3C11C45E3ABD}"/>
              </a:ext>
            </a:extLst>
          </p:cNvPr>
          <p:cNvSpPr>
            <a:spLocks noGrp="1"/>
          </p:cNvSpPr>
          <p:nvPr>
            <p:ph type="dt" sz="half" idx="10"/>
          </p:nvPr>
        </p:nvSpPr>
        <p:spPr/>
        <p:txBody>
          <a:bodyPr/>
          <a:lstStyle/>
          <a:p>
            <a:fld id="{AC782E9C-970A-2241-95DF-116B5EB55B7F}" type="datetimeFigureOut">
              <a:rPr lang="pl-PL" smtClean="0"/>
              <a:t>18.06.2025</a:t>
            </a:fld>
            <a:endParaRPr lang="pl-PL"/>
          </a:p>
        </p:txBody>
      </p:sp>
      <p:sp>
        <p:nvSpPr>
          <p:cNvPr id="6" name="Symbol zastępczy stopki 5">
            <a:extLst>
              <a:ext uri="{FF2B5EF4-FFF2-40B4-BE49-F238E27FC236}">
                <a16:creationId xmlns:a16="http://schemas.microsoft.com/office/drawing/2014/main" id="{2BE5E02E-5BC8-CEF8-E889-6CF43D494E11}"/>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DD2DE2F7-E92E-5F2F-A4CB-4624AD1B5305}"/>
              </a:ext>
            </a:extLst>
          </p:cNvPr>
          <p:cNvSpPr>
            <a:spLocks noGrp="1"/>
          </p:cNvSpPr>
          <p:nvPr>
            <p:ph type="sldNum" sz="quarter" idx="12"/>
          </p:nvPr>
        </p:nvSpPr>
        <p:spPr/>
        <p:txBody>
          <a:bodyPr/>
          <a:lstStyle/>
          <a:p>
            <a:fld id="{7748D496-FE9C-5143-8CDA-943772E97CD6}" type="slidenum">
              <a:rPr lang="pl-PL" smtClean="0"/>
              <a:t>‹#›</a:t>
            </a:fld>
            <a:endParaRPr lang="pl-PL"/>
          </a:p>
        </p:txBody>
      </p:sp>
    </p:spTree>
    <p:extLst>
      <p:ext uri="{BB962C8B-B14F-4D97-AF65-F5344CB8AC3E}">
        <p14:creationId xmlns:p14="http://schemas.microsoft.com/office/powerpoint/2010/main" val="4246778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60C2067-E3F6-4E3C-CE3F-7C65B5B22B8A}"/>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8B0A1024-B4A1-2F49-8DAA-3AE485F8E1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5CDC81C6-6ADB-1149-BB3C-00ED497B1E6B}"/>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A59FE592-9643-6F66-FE80-758EB0C246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F3FEEB0C-77A3-E06C-6D50-004E7EE01470}"/>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2CF4AE18-7022-92D6-6CB7-6136BC3BBEAE}"/>
              </a:ext>
            </a:extLst>
          </p:cNvPr>
          <p:cNvSpPr>
            <a:spLocks noGrp="1"/>
          </p:cNvSpPr>
          <p:nvPr>
            <p:ph type="dt" sz="half" idx="10"/>
          </p:nvPr>
        </p:nvSpPr>
        <p:spPr/>
        <p:txBody>
          <a:bodyPr/>
          <a:lstStyle/>
          <a:p>
            <a:fld id="{AC782E9C-970A-2241-95DF-116B5EB55B7F}" type="datetimeFigureOut">
              <a:rPr lang="pl-PL" smtClean="0"/>
              <a:t>18.06.2025</a:t>
            </a:fld>
            <a:endParaRPr lang="pl-PL"/>
          </a:p>
        </p:txBody>
      </p:sp>
      <p:sp>
        <p:nvSpPr>
          <p:cNvPr id="8" name="Symbol zastępczy stopki 7">
            <a:extLst>
              <a:ext uri="{FF2B5EF4-FFF2-40B4-BE49-F238E27FC236}">
                <a16:creationId xmlns:a16="http://schemas.microsoft.com/office/drawing/2014/main" id="{05FF6FEB-A1EC-BA38-8D45-30045DF79F3C}"/>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12C5C175-9678-E4AB-5D32-CD55F6427241}"/>
              </a:ext>
            </a:extLst>
          </p:cNvPr>
          <p:cNvSpPr>
            <a:spLocks noGrp="1"/>
          </p:cNvSpPr>
          <p:nvPr>
            <p:ph type="sldNum" sz="quarter" idx="12"/>
          </p:nvPr>
        </p:nvSpPr>
        <p:spPr/>
        <p:txBody>
          <a:bodyPr/>
          <a:lstStyle/>
          <a:p>
            <a:fld id="{7748D496-FE9C-5143-8CDA-943772E97CD6}" type="slidenum">
              <a:rPr lang="pl-PL" smtClean="0"/>
              <a:t>‹#›</a:t>
            </a:fld>
            <a:endParaRPr lang="pl-PL"/>
          </a:p>
        </p:txBody>
      </p:sp>
    </p:spTree>
    <p:extLst>
      <p:ext uri="{BB962C8B-B14F-4D97-AF65-F5344CB8AC3E}">
        <p14:creationId xmlns:p14="http://schemas.microsoft.com/office/powerpoint/2010/main" val="1287485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EBBB13-2BCC-9FEC-EE8C-E1D29F033021}"/>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84E8C6CF-2A86-219C-16AC-168ED5AC611E}"/>
              </a:ext>
            </a:extLst>
          </p:cNvPr>
          <p:cNvSpPr>
            <a:spLocks noGrp="1"/>
          </p:cNvSpPr>
          <p:nvPr>
            <p:ph type="dt" sz="half" idx="10"/>
          </p:nvPr>
        </p:nvSpPr>
        <p:spPr/>
        <p:txBody>
          <a:bodyPr/>
          <a:lstStyle/>
          <a:p>
            <a:fld id="{AC782E9C-970A-2241-95DF-116B5EB55B7F}" type="datetimeFigureOut">
              <a:rPr lang="pl-PL" smtClean="0"/>
              <a:t>18.06.2025</a:t>
            </a:fld>
            <a:endParaRPr lang="pl-PL"/>
          </a:p>
        </p:txBody>
      </p:sp>
      <p:sp>
        <p:nvSpPr>
          <p:cNvPr id="4" name="Symbol zastępczy stopki 3">
            <a:extLst>
              <a:ext uri="{FF2B5EF4-FFF2-40B4-BE49-F238E27FC236}">
                <a16:creationId xmlns:a16="http://schemas.microsoft.com/office/drawing/2014/main" id="{26F0C3F6-7C05-3884-9F76-EB8461E6AF74}"/>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CA33549B-5886-5CF7-8F32-8884A2A98D12}"/>
              </a:ext>
            </a:extLst>
          </p:cNvPr>
          <p:cNvSpPr>
            <a:spLocks noGrp="1"/>
          </p:cNvSpPr>
          <p:nvPr>
            <p:ph type="sldNum" sz="quarter" idx="12"/>
          </p:nvPr>
        </p:nvSpPr>
        <p:spPr/>
        <p:txBody>
          <a:bodyPr/>
          <a:lstStyle/>
          <a:p>
            <a:fld id="{7748D496-FE9C-5143-8CDA-943772E97CD6}" type="slidenum">
              <a:rPr lang="pl-PL" smtClean="0"/>
              <a:t>‹#›</a:t>
            </a:fld>
            <a:endParaRPr lang="pl-PL"/>
          </a:p>
        </p:txBody>
      </p:sp>
    </p:spTree>
    <p:extLst>
      <p:ext uri="{BB962C8B-B14F-4D97-AF65-F5344CB8AC3E}">
        <p14:creationId xmlns:p14="http://schemas.microsoft.com/office/powerpoint/2010/main" val="3019241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A37C5E4D-AE23-9DF1-7DF5-79C4FB25F8C1}"/>
              </a:ext>
            </a:extLst>
          </p:cNvPr>
          <p:cNvSpPr>
            <a:spLocks noGrp="1"/>
          </p:cNvSpPr>
          <p:nvPr>
            <p:ph type="dt" sz="half" idx="10"/>
          </p:nvPr>
        </p:nvSpPr>
        <p:spPr/>
        <p:txBody>
          <a:bodyPr/>
          <a:lstStyle/>
          <a:p>
            <a:fld id="{AC782E9C-970A-2241-95DF-116B5EB55B7F}" type="datetimeFigureOut">
              <a:rPr lang="pl-PL" smtClean="0"/>
              <a:t>18.06.2025</a:t>
            </a:fld>
            <a:endParaRPr lang="pl-PL"/>
          </a:p>
        </p:txBody>
      </p:sp>
      <p:sp>
        <p:nvSpPr>
          <p:cNvPr id="3" name="Symbol zastępczy stopki 2">
            <a:extLst>
              <a:ext uri="{FF2B5EF4-FFF2-40B4-BE49-F238E27FC236}">
                <a16:creationId xmlns:a16="http://schemas.microsoft.com/office/drawing/2014/main" id="{A9E95FF7-93B9-D7C8-75F1-0D7F0D225F7F}"/>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6E23A970-10E9-2B73-203E-A149E18FE157}"/>
              </a:ext>
            </a:extLst>
          </p:cNvPr>
          <p:cNvSpPr>
            <a:spLocks noGrp="1"/>
          </p:cNvSpPr>
          <p:nvPr>
            <p:ph type="sldNum" sz="quarter" idx="12"/>
          </p:nvPr>
        </p:nvSpPr>
        <p:spPr/>
        <p:txBody>
          <a:bodyPr/>
          <a:lstStyle/>
          <a:p>
            <a:fld id="{7748D496-FE9C-5143-8CDA-943772E97CD6}" type="slidenum">
              <a:rPr lang="pl-PL" smtClean="0"/>
              <a:t>‹#›</a:t>
            </a:fld>
            <a:endParaRPr lang="pl-PL"/>
          </a:p>
        </p:txBody>
      </p:sp>
    </p:spTree>
    <p:extLst>
      <p:ext uri="{BB962C8B-B14F-4D97-AF65-F5344CB8AC3E}">
        <p14:creationId xmlns:p14="http://schemas.microsoft.com/office/powerpoint/2010/main" val="4165146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F67CB19-0765-10BA-DF8D-0A8A1A43B77E}"/>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F477B113-10B4-7E76-3C85-FF4F046CF6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DD9464A0-CA5B-2541-675C-F9084B9B01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8B3EDA7F-6F2A-C538-68E7-F9A78555FEBC}"/>
              </a:ext>
            </a:extLst>
          </p:cNvPr>
          <p:cNvSpPr>
            <a:spLocks noGrp="1"/>
          </p:cNvSpPr>
          <p:nvPr>
            <p:ph type="dt" sz="half" idx="10"/>
          </p:nvPr>
        </p:nvSpPr>
        <p:spPr/>
        <p:txBody>
          <a:bodyPr/>
          <a:lstStyle/>
          <a:p>
            <a:fld id="{AC782E9C-970A-2241-95DF-116B5EB55B7F}" type="datetimeFigureOut">
              <a:rPr lang="pl-PL" smtClean="0"/>
              <a:t>18.06.2025</a:t>
            </a:fld>
            <a:endParaRPr lang="pl-PL"/>
          </a:p>
        </p:txBody>
      </p:sp>
      <p:sp>
        <p:nvSpPr>
          <p:cNvPr id="6" name="Symbol zastępczy stopki 5">
            <a:extLst>
              <a:ext uri="{FF2B5EF4-FFF2-40B4-BE49-F238E27FC236}">
                <a16:creationId xmlns:a16="http://schemas.microsoft.com/office/drawing/2014/main" id="{F5B80A64-3B5B-8B8A-2CD1-D4834C341B4C}"/>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4FACC3CF-56B6-0408-A40C-D274B53EAC7C}"/>
              </a:ext>
            </a:extLst>
          </p:cNvPr>
          <p:cNvSpPr>
            <a:spLocks noGrp="1"/>
          </p:cNvSpPr>
          <p:nvPr>
            <p:ph type="sldNum" sz="quarter" idx="12"/>
          </p:nvPr>
        </p:nvSpPr>
        <p:spPr/>
        <p:txBody>
          <a:bodyPr/>
          <a:lstStyle/>
          <a:p>
            <a:fld id="{7748D496-FE9C-5143-8CDA-943772E97CD6}" type="slidenum">
              <a:rPr lang="pl-PL" smtClean="0"/>
              <a:t>‹#›</a:t>
            </a:fld>
            <a:endParaRPr lang="pl-PL"/>
          </a:p>
        </p:txBody>
      </p:sp>
    </p:spTree>
    <p:extLst>
      <p:ext uri="{BB962C8B-B14F-4D97-AF65-F5344CB8AC3E}">
        <p14:creationId xmlns:p14="http://schemas.microsoft.com/office/powerpoint/2010/main" val="297673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37D9531-C330-FDE5-835D-C74F45669B13}"/>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0B888D85-F2D6-1116-7699-E91D214393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EB5985EB-14DB-C9B9-467F-B8212E453D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5357AF57-19E3-77A6-713B-4ABEA99B3314}"/>
              </a:ext>
            </a:extLst>
          </p:cNvPr>
          <p:cNvSpPr>
            <a:spLocks noGrp="1"/>
          </p:cNvSpPr>
          <p:nvPr>
            <p:ph type="dt" sz="half" idx="10"/>
          </p:nvPr>
        </p:nvSpPr>
        <p:spPr/>
        <p:txBody>
          <a:bodyPr/>
          <a:lstStyle/>
          <a:p>
            <a:fld id="{AC782E9C-970A-2241-95DF-116B5EB55B7F}" type="datetimeFigureOut">
              <a:rPr lang="pl-PL" smtClean="0"/>
              <a:t>18.06.2025</a:t>
            </a:fld>
            <a:endParaRPr lang="pl-PL"/>
          </a:p>
        </p:txBody>
      </p:sp>
      <p:sp>
        <p:nvSpPr>
          <p:cNvPr id="6" name="Symbol zastępczy stopki 5">
            <a:extLst>
              <a:ext uri="{FF2B5EF4-FFF2-40B4-BE49-F238E27FC236}">
                <a16:creationId xmlns:a16="http://schemas.microsoft.com/office/drawing/2014/main" id="{92188D6E-C8E1-6363-C9A3-4828DA93B3FE}"/>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34BADFFD-EB04-7CB5-2BE4-FABCE01DE2BC}"/>
              </a:ext>
            </a:extLst>
          </p:cNvPr>
          <p:cNvSpPr>
            <a:spLocks noGrp="1"/>
          </p:cNvSpPr>
          <p:nvPr>
            <p:ph type="sldNum" sz="quarter" idx="12"/>
          </p:nvPr>
        </p:nvSpPr>
        <p:spPr/>
        <p:txBody>
          <a:bodyPr/>
          <a:lstStyle/>
          <a:p>
            <a:fld id="{7748D496-FE9C-5143-8CDA-943772E97CD6}" type="slidenum">
              <a:rPr lang="pl-PL" smtClean="0"/>
              <a:t>‹#›</a:t>
            </a:fld>
            <a:endParaRPr lang="pl-PL"/>
          </a:p>
        </p:txBody>
      </p:sp>
    </p:spTree>
    <p:extLst>
      <p:ext uri="{BB962C8B-B14F-4D97-AF65-F5344CB8AC3E}">
        <p14:creationId xmlns:p14="http://schemas.microsoft.com/office/powerpoint/2010/main" val="1862243161"/>
      </p:ext>
    </p:extLst>
  </p:cSld>
  <p:clrMapOvr>
    <a:masterClrMapping/>
  </p:clrMapOvr>
</p:sldLayout>
</file>

<file path=ppt/slideMasters/_rels/slideMaster1.xml.rels><?xml version="1.0" encoding="UTF-8" ?><Relationships xmlns="http://schemas.openxmlformats.org/package/2006/relationships"><Relationship Target="../slideLayouts/slideLayout8.xml" Type="http://schemas.openxmlformats.org/officeDocument/2006/relationships/slideLayout" Id="rId8"></Relationship><Relationship Target="../slideLayouts/slideLayout3.xml" Type="http://schemas.openxmlformats.org/officeDocument/2006/relationships/slideLayout" Id="rId3"></Relationship><Relationship Target="../slideLayouts/slideLayout7.xml" Type="http://schemas.openxmlformats.org/officeDocument/2006/relationships/slideLayout" Id="rId7"></Relationship><Relationship Target="../theme/theme1.xml" Type="http://schemas.openxmlformats.org/officeDocument/2006/relationships/theme" Id="rId12"></Relationship><Relationship Target="../slideLayouts/slideLayout2.xml" Type="http://schemas.openxmlformats.org/officeDocument/2006/relationships/slideLayout" Id="rId2"></Relationship><Relationship Target="../slideLayouts/slideLayout1.xml" Type="http://schemas.openxmlformats.org/officeDocument/2006/relationships/slideLayout" Id="rId1"></Relationship><Relationship Target="../slideLayouts/slideLayout6.xml" Type="http://schemas.openxmlformats.org/officeDocument/2006/relationships/slideLayout" Id="rId6"></Relationship><Relationship Target="../slideLayouts/slideLayout11.xml" Type="http://schemas.openxmlformats.org/officeDocument/2006/relationships/slideLayout" Id="rId11"></Relationship><Relationship Target="../slideLayouts/slideLayout5.xml" Type="http://schemas.openxmlformats.org/officeDocument/2006/relationships/slideLayout" Id="rId5"></Relationship><Relationship Target="../slideLayouts/slideLayout10.xml" Type="http://schemas.openxmlformats.org/officeDocument/2006/relationships/slideLayout" Id="rId10"></Relationship><Relationship Target="../slideLayouts/slideLayout4.xml" Type="http://schemas.openxmlformats.org/officeDocument/2006/relationships/slideLayout" Id="rId4"></Relationship><Relationship Target="../slideLayouts/slideLayout9.xml" Type="http://schemas.openxmlformats.org/officeDocument/2006/relationships/slideLayout" Id="rId9"></Relationshi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BD8A8824-D714-A6A7-D578-6EC22CE326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BBF46241-016B-991E-FC1F-F9E072D325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56F7EF61-C115-D3E4-FAA4-09538A11CC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782E9C-970A-2241-95DF-116B5EB55B7F}" type="datetimeFigureOut">
              <a:rPr lang="pl-PL" smtClean="0"/>
              <a:t>18.06.2025</a:t>
            </a:fld>
            <a:endParaRPr lang="pl-PL"/>
          </a:p>
        </p:txBody>
      </p:sp>
      <p:sp>
        <p:nvSpPr>
          <p:cNvPr id="5" name="Symbol zastępczy stopki 4">
            <a:extLst>
              <a:ext uri="{FF2B5EF4-FFF2-40B4-BE49-F238E27FC236}">
                <a16:creationId xmlns:a16="http://schemas.microsoft.com/office/drawing/2014/main" id="{E4A29F87-8CAD-CAC8-6CDA-397B7D4D89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2A65D610-A0CC-C4CD-3A6C-E164688AB6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48D496-FE9C-5143-8CDA-943772E97CD6}" type="slidenum">
              <a:rPr lang="pl-PL" smtClean="0"/>
              <a:t>‹#›</a:t>
            </a:fld>
            <a:endParaRPr lang="pl-PL"/>
          </a:p>
        </p:txBody>
      </p:sp>
    </p:spTree>
    <p:extLst>
      <p:ext uri="{BB962C8B-B14F-4D97-AF65-F5344CB8AC3E}">
        <p14:creationId xmlns:p14="http://schemas.microsoft.com/office/powerpoint/2010/main" val="37188202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Target="../media/image2.png" Type="http://schemas.openxmlformats.org/officeDocument/2006/relationships/image" Id="rId3"></Relationship><Relationship Target="../media/image1.png" Type="http://schemas.openxmlformats.org/officeDocument/2006/relationships/image" Id="rId2"></Relationship><Relationship Target="../slideLayouts/slideLayout1.xml" Type="http://schemas.openxmlformats.org/officeDocument/2006/relationships/slideLayout" Id="rId1"></Relationship></Relationships>
</file>

<file path=ppt/slides/_rels/slide10.xml.rels><?xml version="1.0" encoding="UTF-8" ?><Relationships xmlns="http://schemas.openxmlformats.org/package/2006/relationships"><Relationship Target="../media/image1.png" Type="http://schemas.openxmlformats.org/officeDocument/2006/relationships/image" Id="rId3"></Relationship><Relationship Target="../charts/chart3.xml" Type="http://schemas.openxmlformats.org/officeDocument/2006/relationships/chart" Id="rId2"></Relationship><Relationship Target="../slideLayouts/slideLayout2.xml" Type="http://schemas.openxmlformats.org/officeDocument/2006/relationships/slideLayout" Id="rId1"></Relationship></Relationships>
</file>

<file path=ppt/slides/_rels/slide11.xml.rels><?xml version="1.0" encoding="UTF-8" ?><Relationships xmlns="http://schemas.openxmlformats.org/package/2006/relationships"><Relationship Target="../media/image1.png" Type="http://schemas.openxmlformats.org/officeDocument/2006/relationships/image" Id="rId3"></Relationship><Relationship Target="../media/image7.png" Type="http://schemas.openxmlformats.org/officeDocument/2006/relationships/image" Id="rId2"></Relationship><Relationship Target="../slideLayouts/slideLayout2.xml" Type="http://schemas.openxmlformats.org/officeDocument/2006/relationships/slideLayout" Id="rId1"></Relationship></Relationships>
</file>

<file path=ppt/slides/_rels/slide12.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3.xml.rels><?xml version="1.0" encoding="UTF-8" ?><Relationships xmlns="http://schemas.openxmlformats.org/package/2006/relationships"><Relationship Target="../media/image1.png" Type="http://schemas.openxmlformats.org/officeDocument/2006/relationships/image" Id="rId2"></Relationship><Relationship Target="../slideLayouts/slideLayout2.xml" Type="http://schemas.openxmlformats.org/officeDocument/2006/relationships/slideLayout" Id="rId1"></Relationship></Relationships>
</file>

<file path=ppt/slides/_rels/slide14.xml.rels><?xml version="1.0" encoding="UTF-8" ?><Relationships xmlns="http://schemas.openxmlformats.org/package/2006/relationships"><Relationship Target="../media/image1.png" Type="http://schemas.openxmlformats.org/officeDocument/2006/relationships/image" Id="rId3"></Relationship><Relationship Target="../charts/chart4.xml" Type="http://schemas.openxmlformats.org/officeDocument/2006/relationships/chart" Id="rId2"></Relationship><Relationship Target="../slideLayouts/slideLayout2.xml" Type="http://schemas.openxmlformats.org/officeDocument/2006/relationships/slideLayout" Id="rId1"></Relationship></Relationships>
</file>

<file path=ppt/slides/_rels/slide15.xml.rels><?xml version="1.0" encoding="UTF-8" ?><Relationships xmlns="http://schemas.openxmlformats.org/package/2006/relationships"><Relationship Target="../media/image7.png" Type="http://schemas.openxmlformats.org/officeDocument/2006/relationships/image" Id="rId3"></Relationship><Relationship Target="../media/image1.png" Type="http://schemas.openxmlformats.org/officeDocument/2006/relationships/image" Id="rId2"></Relationship><Relationship Target="../slideLayouts/slideLayout2.xml" Type="http://schemas.openxmlformats.org/officeDocument/2006/relationships/slideLayout" Id="rId1"></Relationship></Relationships>
</file>

<file path=ppt/slides/_rels/slide16.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17.xml.rels><?xml version="1.0" encoding="UTF-8" ?><Relationships xmlns="http://schemas.openxmlformats.org/package/2006/relationships"><Relationship Target="../media/image4.png" Type="http://schemas.openxmlformats.org/officeDocument/2006/relationships/image" Id="rId3"></Relationship><Relationship Target="../media/image1.png" Type="http://schemas.openxmlformats.org/officeDocument/2006/relationships/image" Id="rId2"></Relationship><Relationship Target="../slideLayouts/slideLayout2.xml" Type="http://schemas.openxmlformats.org/officeDocument/2006/relationships/slideLayout" Id="rId1"></Relationship></Relationships>
</file>

<file path=ppt/slides/_rels/slide18.xml.rels><?xml version="1.0" encoding="UTF-8" ?><Relationships xmlns="http://schemas.openxmlformats.org/package/2006/relationships"><Relationship Target="../media/image1.png" Type="http://schemas.openxmlformats.org/officeDocument/2006/relationships/image" Id="rId3"></Relationship><Relationship Target="../charts/chart5.xml" Type="http://schemas.openxmlformats.org/officeDocument/2006/relationships/chart" Id="rId2"></Relationship><Relationship Target="../slideLayouts/slideLayout2.xml" Type="http://schemas.openxmlformats.org/officeDocument/2006/relationships/slideLayout" Id="rId1"></Relationship></Relationships>
</file>

<file path=ppt/slides/_rels/slide19.xml.rels><?xml version="1.0" encoding="UTF-8" ?><Relationships xmlns="http://schemas.openxmlformats.org/package/2006/relationships"><Relationship Target="../media/image1.png" Type="http://schemas.openxmlformats.org/officeDocument/2006/relationships/image" Id="rId3"></Relationship><Relationship Target="../charts/chart6.xml" Type="http://schemas.openxmlformats.org/officeDocument/2006/relationships/chart" Id="rId2"></Relationship><Relationship Target="../slideLayouts/slideLayout2.xml" Type="http://schemas.openxmlformats.org/officeDocument/2006/relationships/slideLayout" Id="rId1"></Relationship></Relationships>
</file>

<file path=ppt/slides/_rels/slide2.xml.rels><?xml version="1.0" encoding="UTF-8" ?><Relationships xmlns="http://schemas.openxmlformats.org/package/2006/relationships"><Relationship Target="../media/image1.png" Type="http://schemas.openxmlformats.org/officeDocument/2006/relationships/image" Id="rId3"></Relationship><Relationship Target="../media/image3.png" Type="http://schemas.openxmlformats.org/officeDocument/2006/relationships/image" Id="rId2"></Relationship><Relationship Target="../slideLayouts/slideLayout2.xml" Type="http://schemas.openxmlformats.org/officeDocument/2006/relationships/slideLayout" Id="rId1"></Relationship><Relationship Target="../media/image4.png" Type="http://schemas.openxmlformats.org/officeDocument/2006/relationships/image" Id="rId4"></Relationship></Relationships>
</file>

<file path=ppt/slides/_rels/slide20.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1.xml.rels><?xml version="1.0" encoding="UTF-8" ?><Relationships xmlns="http://schemas.openxmlformats.org/package/2006/relationships"><Relationship Target="../media/image1.png" Type="http://schemas.openxmlformats.org/officeDocument/2006/relationships/image" Id="rId3"></Relationship><Relationship Target="../charts/chart7.xml" Type="http://schemas.openxmlformats.org/officeDocument/2006/relationships/chart" Id="rId2"></Relationship><Relationship Target="../slideLayouts/slideLayout2.xml" Type="http://schemas.openxmlformats.org/officeDocument/2006/relationships/slideLayout" Id="rId1"></Relationship></Relationships>
</file>

<file path=ppt/slides/_rels/slide22.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23.xml.rels><?xml version="1.0" encoding="UTF-8" ?><Relationships xmlns="http://schemas.openxmlformats.org/package/2006/relationships"><Relationship Target="../media/image1.png" Type="http://schemas.openxmlformats.org/officeDocument/2006/relationships/image" Id="rId2"></Relationship><Relationship Target="../slideLayouts/slideLayout2.xml" Type="http://schemas.openxmlformats.org/officeDocument/2006/relationships/slideLayout" Id="rId1"></Relationship></Relationships>
</file>

<file path=ppt/slides/_rels/slide24.xml.rels><?xml version="1.0" encoding="UTF-8" ?><Relationships xmlns="http://schemas.openxmlformats.org/package/2006/relationships"><Relationship Target="../media/image1.png" Type="http://schemas.openxmlformats.org/officeDocument/2006/relationships/image" Id="rId3"></Relationship><Relationship Target="../media/image4.png" Type="http://schemas.openxmlformats.org/officeDocument/2006/relationships/image" Id="rId2"></Relationship><Relationship Target="../slideLayouts/slideLayout2.xml" Type="http://schemas.openxmlformats.org/officeDocument/2006/relationships/slideLayout" Id="rId1"></Relationship></Relationships>
</file>

<file path=ppt/slides/_rels/slide25.xml.rels><?xml version="1.0" encoding="UTF-8" ?><Relationships xmlns="http://schemas.openxmlformats.org/package/2006/relationships"><Relationship Target="../media/image1.png" Type="http://schemas.openxmlformats.org/officeDocument/2006/relationships/image" Id="rId3"></Relationship><Relationship Target="../charts/chart8.xml" Type="http://schemas.openxmlformats.org/officeDocument/2006/relationships/chart" Id="rId2"></Relationship><Relationship Target="../slideLayouts/slideLayout2.xml" Type="http://schemas.openxmlformats.org/officeDocument/2006/relationships/slideLayout" Id="rId1"></Relationship></Relationships>
</file>

<file path=ppt/slides/_rels/slide26.xml.rels><?xml version="1.0" encoding="UTF-8" ?><Relationships xmlns="http://schemas.openxmlformats.org/package/2006/relationships"><Relationship Target="../media/image1.png" Type="http://schemas.openxmlformats.org/officeDocument/2006/relationships/image" Id="rId3"></Relationship><Relationship Target="../charts/chart9.xml" Type="http://schemas.openxmlformats.org/officeDocument/2006/relationships/chart" Id="rId2"></Relationship><Relationship Target="../slideLayouts/slideLayout2.xml" Type="http://schemas.openxmlformats.org/officeDocument/2006/relationships/slideLayout" Id="rId1"></Relationship></Relationships>
</file>

<file path=ppt/slides/_rels/slide27.xml.rels><?xml version="1.0" encoding="UTF-8" ?><Relationships xmlns="http://schemas.openxmlformats.org/package/2006/relationships"><Relationship Target="../media/image7.png" Type="http://schemas.openxmlformats.org/officeDocument/2006/relationships/image" Id="rId3"></Relationship><Relationship Target="../media/image1.png" Type="http://schemas.openxmlformats.org/officeDocument/2006/relationships/image" Id="rId2"></Relationship><Relationship Target="../slideLayouts/slideLayout2.xml" Type="http://schemas.openxmlformats.org/officeDocument/2006/relationships/slideLayout" Id="rId1"></Relationship></Relationships>
</file>

<file path=ppt/slides/_rels/slide28.xml.rels><?xml version="1.0" encoding="UTF-8" ?><Relationships xmlns="http://schemas.openxmlformats.org/package/2006/relationships"><Relationship Target="../media/image2.png" Type="http://schemas.openxmlformats.org/officeDocument/2006/relationships/image" Id="rId3"></Relationship><Relationship Target="../media/image1.png" Type="http://schemas.openxmlformats.org/officeDocument/2006/relationships/image" Id="rId2"></Relationship><Relationship Target="../slideLayouts/slideLayout2.xml" Type="http://schemas.openxmlformats.org/officeDocument/2006/relationships/slideLayout" Id="rId1"></Relationship></Relationships>
</file>

<file path=ppt/slides/_rels/slide3.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4.xml.rels><?xml version="1.0" encoding="UTF-8" ?><Relationships xmlns="http://schemas.openxmlformats.org/package/2006/relationships"><Relationship Target="../media/image5.png" Type="http://schemas.openxmlformats.org/officeDocument/2006/relationships/image" Id="rId3"></Relationship><Relationship Target="../media/image1.png" Type="http://schemas.openxmlformats.org/officeDocument/2006/relationships/image" Id="rId2"></Relationship><Relationship Target="../slideLayouts/slideLayout2.xml" Type="http://schemas.openxmlformats.org/officeDocument/2006/relationships/slideLayout" Id="rId1"></Relationship></Relationships>
</file>

<file path=ppt/slides/_rels/slide5.xml.rels><?xml version="1.0" encoding="UTF-8" ?><Relationships xmlns="http://schemas.openxmlformats.org/package/2006/relationships"><Relationship Target="../media/image5.png" Type="http://schemas.openxmlformats.org/officeDocument/2006/relationships/image" Id="rId3"></Relationship><Relationship Target="../media/image6.jpg" Type="http://schemas.openxmlformats.org/officeDocument/2006/relationships/image" Id="rId2"></Relationship><Relationship Target="../slideLayouts/slideLayout2.xml" Type="http://schemas.openxmlformats.org/officeDocument/2006/relationships/slideLayout" Id="rId1"></Relationship></Relationships>
</file>

<file path=ppt/slides/_rels/slide6.xml.rels><?xml version="1.0" encoding="UTF-8" ?><Relationships xmlns="http://schemas.openxmlformats.org/package/2006/relationships"><Relationship Target="../slideLayouts/slideLayout2.xml" Type="http://schemas.openxmlformats.org/officeDocument/2006/relationships/slideLayout" Id="rId1"></Relationship></Relationships>
</file>

<file path=ppt/slides/_rels/slide7.xml.rels><?xml version="1.0" encoding="UTF-8" ?><Relationships xmlns="http://schemas.openxmlformats.org/package/2006/relationships"><Relationship Target="../media/image1.png" Type="http://schemas.openxmlformats.org/officeDocument/2006/relationships/image" Id="rId2"></Relationship><Relationship Target="../slideLayouts/slideLayout2.xml" Type="http://schemas.openxmlformats.org/officeDocument/2006/relationships/slideLayout" Id="rId1"></Relationship></Relationships>
</file>

<file path=ppt/slides/_rels/slide8.xml.rels><?xml version="1.0" encoding="UTF-8" ?><Relationships xmlns="http://schemas.openxmlformats.org/package/2006/relationships"><Relationship Target="../media/image1.png" Type="http://schemas.openxmlformats.org/officeDocument/2006/relationships/image" Id="rId3"></Relationship><Relationship Target="../charts/chart1.xml" Type="http://schemas.openxmlformats.org/officeDocument/2006/relationships/chart" Id="rId2"></Relationship><Relationship Target="../slideLayouts/slideLayout2.xml" Type="http://schemas.openxmlformats.org/officeDocument/2006/relationships/slideLayout" Id="rId1"></Relationship></Relationships>
</file>

<file path=ppt/slides/_rels/slide9.xml.rels><?xml version="1.0" encoding="UTF-8" ?><Relationships xmlns="http://schemas.openxmlformats.org/package/2006/relationships"><Relationship Target="../media/image1.png" Type="http://schemas.openxmlformats.org/officeDocument/2006/relationships/image" Id="rId3"></Relationship><Relationship Target="../charts/chart2.xml" Type="http://schemas.openxmlformats.org/officeDocument/2006/relationships/chart" Id="rId2"></Relationship><Relationship Target="../slideLayouts/slideLayout2.xml" Type="http://schemas.openxmlformats.org/officeDocument/2006/relationships/slideLayout" Id="rId1"></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rostokąt 13">
            <a:extLst>
              <a:ext uri="{FF2B5EF4-FFF2-40B4-BE49-F238E27FC236}">
                <a16:creationId xmlns:a16="http://schemas.microsoft.com/office/drawing/2014/main" id="{3021203D-9EDE-60ED-D174-0A80CBE9B922}"/>
              </a:ext>
            </a:extLst>
          </p:cNvPr>
          <p:cNvSpPr/>
          <p:nvPr/>
        </p:nvSpPr>
        <p:spPr>
          <a:xfrm>
            <a:off x="-1" y="2631131"/>
            <a:ext cx="12192001" cy="2259219"/>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1" name="Obraz 10">
            <a:extLst>
              <a:ext uri="{FF2B5EF4-FFF2-40B4-BE49-F238E27FC236}">
                <a16:creationId xmlns:a16="http://schemas.microsoft.com/office/drawing/2014/main" id="{9AA707C1-1814-308E-F1B0-042728B49B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4768" y="0"/>
            <a:ext cx="3282461" cy="2625969"/>
          </a:xfrm>
          <a:prstGeom prst="rect">
            <a:avLst/>
          </a:prstGeom>
        </p:spPr>
      </p:pic>
      <p:sp>
        <p:nvSpPr>
          <p:cNvPr id="12" name="pole tekstowe 11">
            <a:extLst>
              <a:ext uri="{FF2B5EF4-FFF2-40B4-BE49-F238E27FC236}">
                <a16:creationId xmlns:a16="http://schemas.microsoft.com/office/drawing/2014/main" id="{C2470E4F-47A7-E527-D323-EEC62F7FBAF9}"/>
              </a:ext>
            </a:extLst>
          </p:cNvPr>
          <p:cNvSpPr txBox="1"/>
          <p:nvPr/>
        </p:nvSpPr>
        <p:spPr>
          <a:xfrm>
            <a:off x="1567249" y="5174393"/>
            <a:ext cx="9057502" cy="553998"/>
          </a:xfrm>
          <a:prstGeom prst="rect">
            <a:avLst/>
          </a:prstGeom>
          <a:noFill/>
        </p:spPr>
        <p:txBody>
          <a:bodyPr wrap="square" rtlCol="0">
            <a:spAutoFit/>
          </a:bodyPr>
          <a:lstStyle/>
          <a:p>
            <a:pPr algn="ctr"/>
            <a:r>
              <a:rPr lang="pl-PL" sz="1200" dirty="0">
                <a:solidFill>
                  <a:srgbClr val="E72A7C"/>
                </a:solidFill>
                <a:latin typeface="Arial" panose="020B0604020202020204" pitchFamily="34" charset="0"/>
                <a:ea typeface="Tahoma" panose="020B0604030504040204" pitchFamily="34" charset="0"/>
                <a:cs typeface="Arial" panose="020B0604020202020204" pitchFamily="34" charset="0"/>
              </a:rPr>
              <a:t>Raport z badania zrealizowanego na zlecenie Henkel Polska przez Maison &amp; Partners dla projektu Różowy Patrol </a:t>
            </a:r>
            <a:r>
              <a:rPr lang="pl-PL" sz="1200" dirty="0" err="1">
                <a:solidFill>
                  <a:srgbClr val="E72A7C"/>
                </a:solidFill>
                <a:latin typeface="Arial" panose="020B0604020202020204" pitchFamily="34" charset="0"/>
                <a:ea typeface="Tahoma" panose="020B0604030504040204" pitchFamily="34" charset="0"/>
                <a:cs typeface="Arial" panose="020B0604020202020204" pitchFamily="34" charset="0"/>
              </a:rPr>
              <a:t>Gliss</a:t>
            </a:r>
            <a:br>
              <a:rPr lang="pl-PL" sz="1800" b="1" dirty="0">
                <a:solidFill>
                  <a:srgbClr val="E72A7C"/>
                </a:solidFill>
                <a:latin typeface="Arial" panose="020B0604020202020204" pitchFamily="34" charset="0"/>
                <a:cs typeface="Arial" panose="020B0604020202020204" pitchFamily="34" charset="0"/>
              </a:rPr>
            </a:br>
            <a:endParaRPr lang="pl-PL" dirty="0">
              <a:solidFill>
                <a:srgbClr val="E72A7C"/>
              </a:solidFill>
              <a:latin typeface="Arial" panose="020B0604020202020204" pitchFamily="34" charset="0"/>
              <a:cs typeface="Arial" panose="020B0604020202020204" pitchFamily="34" charset="0"/>
            </a:endParaRPr>
          </a:p>
        </p:txBody>
      </p:sp>
      <p:sp>
        <p:nvSpPr>
          <p:cNvPr id="13" name="Tytuł 1">
            <a:extLst>
              <a:ext uri="{FF2B5EF4-FFF2-40B4-BE49-F238E27FC236}">
                <a16:creationId xmlns:a16="http://schemas.microsoft.com/office/drawing/2014/main" id="{B698C629-2B73-F43A-5749-C44BC1EBA36F}"/>
              </a:ext>
            </a:extLst>
          </p:cNvPr>
          <p:cNvSpPr>
            <a:spLocks noGrp="1"/>
          </p:cNvSpPr>
          <p:nvPr>
            <p:ph type="ctrTitle"/>
          </p:nvPr>
        </p:nvSpPr>
        <p:spPr>
          <a:xfrm>
            <a:off x="0" y="2631131"/>
            <a:ext cx="12192000" cy="828255"/>
          </a:xfrm>
        </p:spPr>
        <p:txBody>
          <a:bodyPr lIns="0" anchor="ctr" anchorCtr="0">
            <a:noAutofit/>
          </a:bodyPr>
          <a:lstStyle/>
          <a:p>
            <a:br>
              <a:rPr lang="pl-PL" sz="4800" b="1" dirty="0">
                <a:latin typeface="Calibri" panose="020F0502020204030204" pitchFamily="34" charset="0"/>
                <a:cs typeface="Calibri" panose="020F0502020204030204" pitchFamily="34" charset="0"/>
              </a:rPr>
            </a:br>
            <a:br>
              <a:rPr lang="pl-PL" sz="2800" b="1" dirty="0">
                <a:latin typeface="Calibri" panose="020F0502020204030204" pitchFamily="34" charset="0"/>
                <a:cs typeface="Calibri" panose="020F0502020204030204" pitchFamily="34" charset="0"/>
              </a:rPr>
            </a:br>
            <a:br>
              <a:rPr lang="pl-PL" sz="2000" b="1" dirty="0">
                <a:latin typeface="Tahoma" panose="020B0604030504040204" pitchFamily="34" charset="0"/>
                <a:ea typeface="Tahoma" panose="020B0604030504040204" pitchFamily="34" charset="0"/>
                <a:cs typeface="Tahoma" panose="020B0604030504040204" pitchFamily="34" charset="0"/>
              </a:rPr>
            </a:br>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Polki a profilaktyka raka piersi </a:t>
            </a:r>
            <a:b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 motywacje, bariery oraz opinie</a:t>
            </a:r>
            <a:b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o zaangażowaniu marek w kwestie prozdrowotne</a:t>
            </a:r>
            <a:endParaRPr lang="pl-PL" sz="3000" b="1" dirty="0">
              <a:solidFill>
                <a:schemeClr val="bg1"/>
              </a:solidFill>
              <a:latin typeface="Arial" panose="020B0604020202020204" pitchFamily="34" charset="0"/>
              <a:cs typeface="Arial" panose="020B0604020202020204" pitchFamily="34" charset="0"/>
            </a:endParaRPr>
          </a:p>
        </p:txBody>
      </p:sp>
      <p:pic>
        <p:nvPicPr>
          <p:cNvPr id="16" name="Obraz 15">
            <a:extLst>
              <a:ext uri="{FF2B5EF4-FFF2-40B4-BE49-F238E27FC236}">
                <a16:creationId xmlns:a16="http://schemas.microsoft.com/office/drawing/2014/main" id="{F8FAFEFA-5DF6-8FD6-DD5E-39BE6C1BCCD6}"/>
              </a:ext>
            </a:extLst>
          </p:cNvPr>
          <p:cNvPicPr>
            <a:picLocks noChangeAspect="1"/>
          </p:cNvPicPr>
          <p:nvPr/>
        </p:nvPicPr>
        <p:blipFill>
          <a:blip r:embed="rId3"/>
          <a:stretch>
            <a:fillRect/>
          </a:stretch>
        </p:blipFill>
        <p:spPr>
          <a:xfrm>
            <a:off x="4572000" y="5728391"/>
            <a:ext cx="3048000" cy="879707"/>
          </a:xfrm>
          <a:prstGeom prst="rect">
            <a:avLst/>
          </a:prstGeom>
        </p:spPr>
      </p:pic>
    </p:spTree>
    <p:extLst>
      <p:ext uri="{BB962C8B-B14F-4D97-AF65-F5344CB8AC3E}">
        <p14:creationId xmlns:p14="http://schemas.microsoft.com/office/powerpoint/2010/main" val="15978737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rostokąt zaokrąglony 23">
            <a:extLst>
              <a:ext uri="{FF2B5EF4-FFF2-40B4-BE49-F238E27FC236}">
                <a16:creationId xmlns:a16="http://schemas.microsoft.com/office/drawing/2014/main" id="{215CE3AF-E5A7-6CEC-8298-8A0653213FDC}"/>
              </a:ext>
            </a:extLst>
          </p:cNvPr>
          <p:cNvSpPr/>
          <p:nvPr/>
        </p:nvSpPr>
        <p:spPr>
          <a:xfrm>
            <a:off x="557002" y="1149048"/>
            <a:ext cx="11022701" cy="4620573"/>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rostokąt 3">
            <a:extLst>
              <a:ext uri="{FF2B5EF4-FFF2-40B4-BE49-F238E27FC236}">
                <a16:creationId xmlns:a16="http://schemas.microsoft.com/office/drawing/2014/main" id="{36889F1F-C774-53D8-E872-D1DEE70A76CD}"/>
              </a:ext>
            </a:extLst>
          </p:cNvPr>
          <p:cNvSpPr/>
          <p:nvPr/>
        </p:nvSpPr>
        <p:spPr>
          <a:xfrm>
            <a:off x="0" y="0"/>
            <a:ext cx="12192000" cy="161994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ole tekstowe 6">
            <a:extLst>
              <a:ext uri="{FF2B5EF4-FFF2-40B4-BE49-F238E27FC236}">
                <a16:creationId xmlns:a16="http://schemas.microsoft.com/office/drawing/2014/main" id="{18D524CD-4FB0-7790-6F40-651E0E65AB77}"/>
              </a:ext>
            </a:extLst>
          </p:cNvPr>
          <p:cNvSpPr txBox="1"/>
          <p:nvPr/>
        </p:nvSpPr>
        <p:spPr>
          <a:xfrm>
            <a:off x="4782066" y="542926"/>
            <a:ext cx="7129848" cy="892552"/>
          </a:xfrm>
          <a:prstGeom prst="rect">
            <a:avLst/>
          </a:prstGeom>
          <a:noFill/>
        </p:spPr>
        <p:txBody>
          <a:bodyPr wrap="square" rtlCol="0">
            <a:spAutoFit/>
          </a:bodyPr>
          <a:lstStyle/>
          <a:p>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Najpopularniejszym źródłem wiedzy na temat badań piersi są lekarze ginekolodzy, a na drugim miejscu </a:t>
            </a:r>
            <a:r>
              <a:rPr lang="pl-PL" sz="1600" dirty="0" err="1">
                <a:solidFill>
                  <a:schemeClr val="bg1"/>
                </a:solidFill>
                <a:latin typeface="Arial" panose="020B0604020202020204" pitchFamily="34" charset="0"/>
                <a:ea typeface="Tahoma" panose="020B0604030504040204" pitchFamily="34" charset="0"/>
                <a:cs typeface="Arial" panose="020B0604020202020204" pitchFamily="34" charset="0"/>
              </a:rPr>
              <a:t>internet</a:t>
            </a:r>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 </a:t>
            </a:r>
            <a:b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Niepokoi, że </a:t>
            </a:r>
            <a:r>
              <a:rPr lang="pl-PL" sz="1600" b="1" dirty="0">
                <a:solidFill>
                  <a:schemeClr val="bg1"/>
                </a:solidFill>
                <a:latin typeface="Arial" panose="020B0604020202020204" pitchFamily="34" charset="0"/>
                <a:ea typeface="Tahoma" panose="020B0604030504040204" pitchFamily="34" charset="0"/>
                <a:cs typeface="Arial" panose="020B0604020202020204" pitchFamily="34" charset="0"/>
              </a:rPr>
              <a:t>aż </a:t>
            </a:r>
            <a:r>
              <a:rPr lang="pl-PL" sz="2000" b="1" dirty="0">
                <a:solidFill>
                  <a:schemeClr val="bg1"/>
                </a:solidFill>
                <a:latin typeface="Arial" panose="020B0604020202020204" pitchFamily="34" charset="0"/>
                <a:ea typeface="Tahoma" panose="020B0604030504040204" pitchFamily="34" charset="0"/>
                <a:cs typeface="Arial" panose="020B0604020202020204" pitchFamily="34" charset="0"/>
              </a:rPr>
              <a:t>20%</a:t>
            </a:r>
            <a:r>
              <a:rPr lang="pl-PL" sz="1600" b="1" dirty="0">
                <a:solidFill>
                  <a:schemeClr val="bg1"/>
                </a:solidFill>
                <a:latin typeface="Arial" panose="020B0604020202020204" pitchFamily="34" charset="0"/>
                <a:ea typeface="Tahoma" panose="020B0604030504040204" pitchFamily="34" charset="0"/>
                <a:cs typeface="Arial" panose="020B0604020202020204" pitchFamily="34" charset="0"/>
              </a:rPr>
              <a:t> kobiet w ogóle nie szuka wiedzy na ten temat.</a:t>
            </a:r>
            <a:endParaRPr lang="pl-PL" sz="1600" b="1" dirty="0">
              <a:solidFill>
                <a:schemeClr val="bg1"/>
              </a:solidFill>
              <a:latin typeface="Arial" panose="020B0604020202020204" pitchFamily="34" charset="0"/>
              <a:cs typeface="Arial" panose="020B0604020202020204" pitchFamily="34" charset="0"/>
            </a:endParaRPr>
          </a:p>
        </p:txBody>
      </p:sp>
      <p:sp>
        <p:nvSpPr>
          <p:cNvPr id="8" name="Prostokąt 7">
            <a:extLst>
              <a:ext uri="{FF2B5EF4-FFF2-40B4-BE49-F238E27FC236}">
                <a16:creationId xmlns:a16="http://schemas.microsoft.com/office/drawing/2014/main" id="{A9B93E55-D90A-50AC-17BB-C63146DC2F63}"/>
              </a:ext>
            </a:extLst>
          </p:cNvPr>
          <p:cNvSpPr/>
          <p:nvPr/>
        </p:nvSpPr>
        <p:spPr>
          <a:xfrm>
            <a:off x="731837" y="1710821"/>
            <a:ext cx="9672369" cy="276999"/>
          </a:xfrm>
          <a:prstGeom prst="rect">
            <a:avLst/>
          </a:prstGeom>
        </p:spPr>
        <p:txBody>
          <a:bodyPr wrap="square">
            <a:spAutoFit/>
          </a:bodyPr>
          <a:lstStyle/>
          <a:p>
            <a:pPr>
              <a:spcBef>
                <a:spcPts val="600"/>
              </a:spcBef>
              <a:spcAft>
                <a:spcPts val="600"/>
              </a:spcAft>
            </a:pPr>
            <a:r>
              <a:rPr lang="pl-PL" sz="1200" b="1" dirty="0">
                <a:latin typeface="Calibri" panose="020F0502020204030204" pitchFamily="34" charset="0"/>
                <a:ea typeface="Times New Roman" panose="02020603050405020304" pitchFamily="18" charset="0"/>
              </a:rPr>
              <a:t>Skąd czerpiesz wiedzę na temat tego, jak i kiedy należy przeprowadzać badania piersi? </a:t>
            </a:r>
            <a:r>
              <a:rPr lang="pl-PL" sz="1200" dirty="0">
                <a:latin typeface="Calibri" panose="020F0502020204030204" pitchFamily="34" charset="0"/>
                <a:ea typeface="Times New Roman" panose="02020603050405020304" pitchFamily="18" charset="0"/>
              </a:rPr>
              <a:t>N = 1189 (ogół Polek w wieku 20-60 lat) / wielokrotny wybór</a:t>
            </a:r>
            <a:endParaRPr lang="pl-PL" sz="1200" dirty="0">
              <a:latin typeface="Calibri" panose="020F0502020204030204" pitchFamily="34" charset="0"/>
              <a:cs typeface="Times New Roman" panose="02020603050405020304" pitchFamily="18" charset="0"/>
            </a:endParaRPr>
          </a:p>
        </p:txBody>
      </p:sp>
      <p:grpSp>
        <p:nvGrpSpPr>
          <p:cNvPr id="23" name="Grupa 22">
            <a:extLst>
              <a:ext uri="{FF2B5EF4-FFF2-40B4-BE49-F238E27FC236}">
                <a16:creationId xmlns:a16="http://schemas.microsoft.com/office/drawing/2014/main" id="{193A0107-AB20-F10E-EB3F-4730678F726A}"/>
              </a:ext>
            </a:extLst>
          </p:cNvPr>
          <p:cNvGrpSpPr/>
          <p:nvPr/>
        </p:nvGrpSpPr>
        <p:grpSpPr>
          <a:xfrm>
            <a:off x="1455217" y="2186156"/>
            <a:ext cx="9281565" cy="3415636"/>
            <a:chOff x="731839" y="2018843"/>
            <a:chExt cx="12130500" cy="4464050"/>
          </a:xfrm>
        </p:grpSpPr>
        <p:graphicFrame>
          <p:nvGraphicFramePr>
            <p:cNvPr id="9" name="Wykres 8">
              <a:extLst>
                <a:ext uri="{FF2B5EF4-FFF2-40B4-BE49-F238E27FC236}">
                  <a16:creationId xmlns:a16="http://schemas.microsoft.com/office/drawing/2014/main" id="{C4C79F8F-E3D5-F0FD-D8DD-2DCEF5D51BFC}"/>
                </a:ext>
              </a:extLst>
            </p:cNvPr>
            <p:cNvGraphicFramePr/>
            <p:nvPr>
              <p:extLst>
                <p:ext uri="{D42A27DB-BD31-4B8C-83A1-F6EECF244321}">
                  <p14:modId xmlns:p14="http://schemas.microsoft.com/office/powerpoint/2010/main" val="2564772214"/>
                </p:ext>
              </p:extLst>
            </p:nvPr>
          </p:nvGraphicFramePr>
          <p:xfrm>
            <a:off x="731839" y="2018843"/>
            <a:ext cx="10188574" cy="446405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Łącznik prosty ze strzałką 9">
              <a:extLst>
                <a:ext uri="{FF2B5EF4-FFF2-40B4-BE49-F238E27FC236}">
                  <a16:creationId xmlns:a16="http://schemas.microsoft.com/office/drawing/2014/main" id="{8F9C0C29-FB14-94EC-556B-955DC494A56C}"/>
                </a:ext>
              </a:extLst>
            </p:cNvPr>
            <p:cNvCxnSpPr>
              <a:cxnSpLocks/>
            </p:cNvCxnSpPr>
            <p:nvPr/>
          </p:nvCxnSpPr>
          <p:spPr>
            <a:xfrm>
              <a:off x="7440391" y="2874371"/>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pole tekstowe 10">
              <a:extLst>
                <a:ext uri="{FF2B5EF4-FFF2-40B4-BE49-F238E27FC236}">
                  <a16:creationId xmlns:a16="http://schemas.microsoft.com/office/drawing/2014/main" id="{35498A37-A2A6-1817-C0C1-5245CA19CDE2}"/>
                </a:ext>
              </a:extLst>
            </p:cNvPr>
            <p:cNvSpPr txBox="1"/>
            <p:nvPr/>
          </p:nvSpPr>
          <p:spPr>
            <a:xfrm>
              <a:off x="8081595" y="2743921"/>
              <a:ext cx="3454551" cy="362023"/>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t>Częściej 55-60 latki </a:t>
              </a:r>
              <a:r>
                <a:rPr lang="pl-PL" sz="1200" dirty="0"/>
                <a:t>(24%)</a:t>
              </a:r>
            </a:p>
          </p:txBody>
        </p:sp>
        <p:cxnSp>
          <p:nvCxnSpPr>
            <p:cNvPr id="12" name="Łącznik prosty ze strzałką 11">
              <a:extLst>
                <a:ext uri="{FF2B5EF4-FFF2-40B4-BE49-F238E27FC236}">
                  <a16:creationId xmlns:a16="http://schemas.microsoft.com/office/drawing/2014/main" id="{E8E99EB8-3D20-067B-6E95-5777D1CF5435}"/>
                </a:ext>
              </a:extLst>
            </p:cNvPr>
            <p:cNvCxnSpPr>
              <a:cxnSpLocks/>
            </p:cNvCxnSpPr>
            <p:nvPr/>
          </p:nvCxnSpPr>
          <p:spPr>
            <a:xfrm>
              <a:off x="6925134" y="4942657"/>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pole tekstowe 12">
              <a:extLst>
                <a:ext uri="{FF2B5EF4-FFF2-40B4-BE49-F238E27FC236}">
                  <a16:creationId xmlns:a16="http://schemas.microsoft.com/office/drawing/2014/main" id="{A0C930A6-788B-CC6B-D614-DFFF9284980A}"/>
                </a:ext>
              </a:extLst>
            </p:cNvPr>
            <p:cNvSpPr txBox="1"/>
            <p:nvPr/>
          </p:nvSpPr>
          <p:spPr>
            <a:xfrm>
              <a:off x="7566338" y="4812208"/>
              <a:ext cx="4367089" cy="362023"/>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t>Częściej 20-24 latki </a:t>
              </a:r>
              <a:r>
                <a:rPr lang="pl-PL" sz="1200" dirty="0"/>
                <a:t>(14%)</a:t>
              </a:r>
            </a:p>
          </p:txBody>
        </p:sp>
        <p:cxnSp>
          <p:nvCxnSpPr>
            <p:cNvPr id="14" name="Łącznik prosty ze strzałką 13">
              <a:extLst>
                <a:ext uri="{FF2B5EF4-FFF2-40B4-BE49-F238E27FC236}">
                  <a16:creationId xmlns:a16="http://schemas.microsoft.com/office/drawing/2014/main" id="{E02CBAD4-38E6-DD47-9EF8-DC7FF57B9CD8}"/>
                </a:ext>
              </a:extLst>
            </p:cNvPr>
            <p:cNvCxnSpPr>
              <a:cxnSpLocks/>
            </p:cNvCxnSpPr>
            <p:nvPr/>
          </p:nvCxnSpPr>
          <p:spPr>
            <a:xfrm>
              <a:off x="7353306" y="3214345"/>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pole tekstowe 14">
              <a:extLst>
                <a:ext uri="{FF2B5EF4-FFF2-40B4-BE49-F238E27FC236}">
                  <a16:creationId xmlns:a16="http://schemas.microsoft.com/office/drawing/2014/main" id="{72C25F32-E5BB-FBC4-68EB-94F5EF9FC7DD}"/>
                </a:ext>
              </a:extLst>
            </p:cNvPr>
            <p:cNvSpPr txBox="1"/>
            <p:nvPr/>
          </p:nvSpPr>
          <p:spPr>
            <a:xfrm>
              <a:off x="7994508" y="3083896"/>
              <a:ext cx="4867831" cy="362023"/>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t>Częściej 20-24 latki </a:t>
              </a:r>
              <a:r>
                <a:rPr lang="pl-PL" sz="1200" dirty="0"/>
                <a:t>(31%); </a:t>
              </a:r>
              <a:r>
                <a:rPr lang="pl-PL" sz="1200" b="1" dirty="0"/>
                <a:t>25-34 latk</a:t>
              </a:r>
              <a:r>
                <a:rPr lang="pl-PL" sz="1200" dirty="0"/>
                <a:t>i (21%)</a:t>
              </a:r>
            </a:p>
          </p:txBody>
        </p:sp>
        <p:cxnSp>
          <p:nvCxnSpPr>
            <p:cNvPr id="16" name="Łącznik prosty ze strzałką 15">
              <a:extLst>
                <a:ext uri="{FF2B5EF4-FFF2-40B4-BE49-F238E27FC236}">
                  <a16:creationId xmlns:a16="http://schemas.microsoft.com/office/drawing/2014/main" id="{8305A55C-B971-59D1-1D4C-E5187683835C}"/>
                </a:ext>
              </a:extLst>
            </p:cNvPr>
            <p:cNvCxnSpPr>
              <a:cxnSpLocks/>
            </p:cNvCxnSpPr>
            <p:nvPr/>
          </p:nvCxnSpPr>
          <p:spPr>
            <a:xfrm>
              <a:off x="7237191" y="3908349"/>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pole tekstowe 16">
              <a:extLst>
                <a:ext uri="{FF2B5EF4-FFF2-40B4-BE49-F238E27FC236}">
                  <a16:creationId xmlns:a16="http://schemas.microsoft.com/office/drawing/2014/main" id="{0E033FEB-251F-412D-0786-14AA92F1C094}"/>
                </a:ext>
              </a:extLst>
            </p:cNvPr>
            <p:cNvSpPr txBox="1"/>
            <p:nvPr/>
          </p:nvSpPr>
          <p:spPr>
            <a:xfrm>
              <a:off x="7878392" y="3777899"/>
              <a:ext cx="4785015" cy="603371"/>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t>Częściej 20-24 latki </a:t>
              </a:r>
              <a:r>
                <a:rPr lang="pl-PL" sz="1200" dirty="0"/>
                <a:t>(20%); </a:t>
              </a:r>
              <a:r>
                <a:rPr lang="pl-PL" sz="1200" b="1" dirty="0"/>
                <a:t>mieszkanki dużych miast </a:t>
              </a:r>
              <a:r>
                <a:rPr lang="pl-PL" sz="1200" dirty="0"/>
                <a:t>(19%)</a:t>
              </a:r>
            </a:p>
          </p:txBody>
        </p:sp>
        <p:cxnSp>
          <p:nvCxnSpPr>
            <p:cNvPr id="18" name="Łącznik prosty ze strzałką 17">
              <a:extLst>
                <a:ext uri="{FF2B5EF4-FFF2-40B4-BE49-F238E27FC236}">
                  <a16:creationId xmlns:a16="http://schemas.microsoft.com/office/drawing/2014/main" id="{8FD45FF2-711E-F47D-990D-25E047BEB233}"/>
                </a:ext>
              </a:extLst>
            </p:cNvPr>
            <p:cNvCxnSpPr>
              <a:cxnSpLocks/>
            </p:cNvCxnSpPr>
            <p:nvPr/>
          </p:nvCxnSpPr>
          <p:spPr>
            <a:xfrm>
              <a:off x="6784672" y="5274003"/>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pole tekstowe 18">
              <a:extLst>
                <a:ext uri="{FF2B5EF4-FFF2-40B4-BE49-F238E27FC236}">
                  <a16:creationId xmlns:a16="http://schemas.microsoft.com/office/drawing/2014/main" id="{6482EE51-719B-9B0A-1BD8-81702D7F1881}"/>
                </a:ext>
              </a:extLst>
            </p:cNvPr>
            <p:cNvSpPr txBox="1"/>
            <p:nvPr/>
          </p:nvSpPr>
          <p:spPr>
            <a:xfrm>
              <a:off x="7425876" y="5143554"/>
              <a:ext cx="4110271" cy="362023"/>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t>Częściej 20-24 latki </a:t>
              </a:r>
              <a:r>
                <a:rPr lang="pl-PL" sz="1200" dirty="0"/>
                <a:t>(10%)</a:t>
              </a:r>
            </a:p>
          </p:txBody>
        </p:sp>
      </p:grpSp>
      <p:sp>
        <p:nvSpPr>
          <p:cNvPr id="2" name="Tytuł 1">
            <a:extLst>
              <a:ext uri="{FF2B5EF4-FFF2-40B4-BE49-F238E27FC236}">
                <a16:creationId xmlns:a16="http://schemas.microsoft.com/office/drawing/2014/main" id="{222005BB-5E9B-5173-FC02-F730AB663342}"/>
              </a:ext>
            </a:extLst>
          </p:cNvPr>
          <p:cNvSpPr txBox="1">
            <a:spLocks/>
          </p:cNvSpPr>
          <p:nvPr/>
        </p:nvSpPr>
        <p:spPr>
          <a:xfrm>
            <a:off x="527554" y="164495"/>
            <a:ext cx="3000573" cy="1328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pl-PL" sz="2000" b="1" dirty="0">
                <a:solidFill>
                  <a:schemeClr val="bg1"/>
                </a:solidFill>
                <a:latin typeface="Arial" panose="020B0604020202020204" pitchFamily="34" charset="0"/>
                <a:cs typeface="Arial" panose="020B0604020202020204" pitchFamily="34" charset="0"/>
              </a:rPr>
            </a:br>
            <a:br>
              <a:rPr lang="pl-PL" sz="2000" b="1" dirty="0">
                <a:solidFill>
                  <a:schemeClr val="bg1"/>
                </a:solidFill>
                <a:latin typeface="Arial" panose="020B0604020202020204" pitchFamily="34" charset="0"/>
                <a:cs typeface="Arial" panose="020B0604020202020204" pitchFamily="34" charset="0"/>
              </a:rPr>
            </a:br>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Gdzie szukamy</a:t>
            </a:r>
            <a:b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informacji</a:t>
            </a:r>
            <a:br>
              <a:rPr lang="pl-PL" sz="2000" b="1" dirty="0">
                <a:solidFill>
                  <a:schemeClr val="bg1"/>
                </a:solidFill>
                <a:latin typeface="Arial" panose="020B0604020202020204" pitchFamily="34" charset="0"/>
                <a:cs typeface="Arial" panose="020B0604020202020204" pitchFamily="34" charset="0"/>
              </a:rPr>
            </a:br>
            <a:endParaRPr lang="en-AU" sz="2000" dirty="0">
              <a:solidFill>
                <a:schemeClr val="bg1"/>
              </a:solidFill>
              <a:latin typeface="Arial" panose="020B0604020202020204" pitchFamily="34" charset="0"/>
              <a:cs typeface="Arial" panose="020B0604020202020204" pitchFamily="34" charset="0"/>
            </a:endParaRPr>
          </a:p>
        </p:txBody>
      </p:sp>
      <p:sp>
        <p:nvSpPr>
          <p:cNvPr id="3" name="pole tekstowe 2">
            <a:extLst>
              <a:ext uri="{FF2B5EF4-FFF2-40B4-BE49-F238E27FC236}">
                <a16:creationId xmlns:a16="http://schemas.microsoft.com/office/drawing/2014/main" id="{87032934-E27E-0C15-BC52-5B1A9227AAC4}"/>
              </a:ext>
            </a:extLst>
          </p:cNvPr>
          <p:cNvSpPr txBox="1"/>
          <p:nvPr/>
        </p:nvSpPr>
        <p:spPr>
          <a:xfrm>
            <a:off x="3245075" y="-378996"/>
            <a:ext cx="4180800" cy="2400657"/>
          </a:xfrm>
          <a:prstGeom prst="rect">
            <a:avLst/>
          </a:prstGeom>
          <a:noFill/>
          <a:ln>
            <a:noFill/>
          </a:ln>
        </p:spPr>
        <p:txBody>
          <a:bodyPr wrap="square">
            <a:spAutoFit/>
          </a:bodyPr>
          <a:lstStyle/>
          <a:p>
            <a:r>
              <a:rPr lang="pl-PL" sz="15000" b="1" dirty="0">
                <a:solidFill>
                  <a:schemeClr val="bg1">
                    <a:alpha val="50054"/>
                  </a:schemeClr>
                </a:solidFill>
                <a:latin typeface="Arial" panose="020B0604020202020204" pitchFamily="34" charset="0"/>
                <a:ea typeface="Tahoma" panose="020B0604030504040204" pitchFamily="34" charset="0"/>
                <a:cs typeface="Arial" panose="020B0604020202020204" pitchFamily="34" charset="0"/>
              </a:rPr>
              <a:t>?</a:t>
            </a:r>
            <a:endParaRPr lang="pl-PL" sz="9600" dirty="0"/>
          </a:p>
        </p:txBody>
      </p:sp>
      <p:pic>
        <p:nvPicPr>
          <p:cNvPr id="25" name="Obraz 24">
            <a:extLst>
              <a:ext uri="{FF2B5EF4-FFF2-40B4-BE49-F238E27FC236}">
                <a16:creationId xmlns:a16="http://schemas.microsoft.com/office/drawing/2014/main" id="{A9DDE482-A85A-54CC-DE93-FCF7B0B2BB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842964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Prostokąt zaokrąglony 26">
            <a:extLst>
              <a:ext uri="{FF2B5EF4-FFF2-40B4-BE49-F238E27FC236}">
                <a16:creationId xmlns:a16="http://schemas.microsoft.com/office/drawing/2014/main" id="{D8FBC883-F7A0-70C3-C444-0E29E491F15A}"/>
              </a:ext>
            </a:extLst>
          </p:cNvPr>
          <p:cNvSpPr/>
          <p:nvPr/>
        </p:nvSpPr>
        <p:spPr>
          <a:xfrm>
            <a:off x="557002" y="1149048"/>
            <a:ext cx="11022701" cy="4620573"/>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20" name="Grupa 19">
            <a:extLst>
              <a:ext uri="{FF2B5EF4-FFF2-40B4-BE49-F238E27FC236}">
                <a16:creationId xmlns:a16="http://schemas.microsoft.com/office/drawing/2014/main" id="{7B02D2FF-6D66-4D55-796C-8C1AE01E1DEF}"/>
              </a:ext>
            </a:extLst>
          </p:cNvPr>
          <p:cNvGrpSpPr/>
          <p:nvPr/>
        </p:nvGrpSpPr>
        <p:grpSpPr>
          <a:xfrm>
            <a:off x="955543" y="1306721"/>
            <a:ext cx="3212241" cy="1514255"/>
            <a:chOff x="689443" y="906556"/>
            <a:chExt cx="4546104" cy="2143040"/>
          </a:xfrm>
        </p:grpSpPr>
        <p:pic>
          <p:nvPicPr>
            <p:cNvPr id="5" name="Obraz 4">
              <a:extLst>
                <a:ext uri="{FF2B5EF4-FFF2-40B4-BE49-F238E27FC236}">
                  <a16:creationId xmlns:a16="http://schemas.microsoft.com/office/drawing/2014/main" id="{BEC7E53B-C685-036E-A1A2-ED3FC01A2B17}"/>
                </a:ext>
              </a:extLst>
            </p:cNvPr>
            <p:cNvPicPr>
              <a:picLocks noChangeAspect="1"/>
            </p:cNvPicPr>
            <p:nvPr/>
          </p:nvPicPr>
          <p:blipFill>
            <a:blip r:embed="rId2"/>
            <a:stretch>
              <a:fillRect/>
            </a:stretch>
          </p:blipFill>
          <p:spPr>
            <a:xfrm>
              <a:off x="689443" y="906556"/>
              <a:ext cx="4546104" cy="2143040"/>
            </a:xfrm>
            <a:prstGeom prst="rect">
              <a:avLst/>
            </a:prstGeom>
          </p:spPr>
        </p:pic>
        <p:sp>
          <p:nvSpPr>
            <p:cNvPr id="6" name="pole tekstowe 5">
              <a:extLst>
                <a:ext uri="{FF2B5EF4-FFF2-40B4-BE49-F238E27FC236}">
                  <a16:creationId xmlns:a16="http://schemas.microsoft.com/office/drawing/2014/main" id="{C8105995-7188-1A50-4437-746025A20AE5}"/>
                </a:ext>
              </a:extLst>
            </p:cNvPr>
            <p:cNvSpPr txBox="1"/>
            <p:nvPr/>
          </p:nvSpPr>
          <p:spPr>
            <a:xfrm>
              <a:off x="848078" y="1267068"/>
              <a:ext cx="4314642" cy="1185692"/>
            </a:xfrm>
            <a:prstGeom prst="rect">
              <a:avLst/>
            </a:prstGeom>
            <a:noFill/>
          </p:spPr>
          <p:txBody>
            <a:bodyPr wrap="square">
              <a:spAutoFit/>
            </a:bodyPr>
            <a:lstStyle/>
            <a:p>
              <a:pPr>
                <a:lnSpc>
                  <a:spcPct val="150000"/>
                </a:lnSpc>
              </a:pPr>
              <a:r>
                <a:rPr lang="pl-PL" sz="800" i="1" noProof="0" dirty="0">
                  <a:latin typeface="Arial" panose="020B0604020202020204" pitchFamily="34" charset="0"/>
                  <a:ea typeface="MS Mincho" panose="02020609040205080304" pitchFamily="49" charset="-128"/>
                  <a:cs typeface="Arial" panose="020B0604020202020204" pitchFamily="34" charset="0"/>
                </a:rPr>
                <a:t>„N</a:t>
              </a:r>
              <a:r>
                <a:rPr lang="pl-PL" sz="800" i="1" noProof="0" dirty="0">
                  <a:effectLst/>
                  <a:latin typeface="Arial" panose="020B0604020202020204" pitchFamily="34" charset="0"/>
                  <a:ea typeface="MS Mincho" panose="02020609040205080304" pitchFamily="49" charset="-128"/>
                  <a:cs typeface="Arial" panose="020B0604020202020204" pitchFamily="34" charset="0"/>
                </a:rPr>
                <a:t>a pewno mama</a:t>
              </a:r>
              <a:r>
                <a:rPr lang="pl-PL" sz="800" i="1" noProof="0" dirty="0">
                  <a:latin typeface="Arial" panose="020B0604020202020204" pitchFamily="34" charset="0"/>
                  <a:ea typeface="MS Mincho" panose="02020609040205080304" pitchFamily="49" charset="-128"/>
                  <a:cs typeface="Arial" panose="020B0604020202020204" pitchFamily="34" charset="0"/>
                </a:rPr>
                <a:t>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mi od zawsze mówiła, że trzeba się badać regularnie.</a:t>
              </a:r>
              <a:r>
                <a:rPr lang="pl-PL" sz="800" i="1" noProof="0" dirty="0">
                  <a:latin typeface="Arial" panose="020B0604020202020204" pitchFamily="34" charset="0"/>
                  <a:ea typeface="MS Mincho" panose="02020609040205080304" pitchFamily="49" charset="-128"/>
                  <a:cs typeface="Arial" panose="020B0604020202020204" pitchFamily="34" charset="0"/>
                </a:rPr>
                <a:t>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No i jednak jest sporo </a:t>
              </a:r>
              <a:r>
                <a:rPr lang="pl-PL" sz="800" i="1" noProof="0" dirty="0">
                  <a:latin typeface="Arial" panose="020B0604020202020204" pitchFamily="34" charset="0"/>
                  <a:ea typeface="MS Mincho" panose="02020609040205080304" pitchFamily="49" charset="-128"/>
                  <a:cs typeface="Arial" panose="020B0604020202020204" pitchFamily="34" charset="0"/>
                </a:rPr>
                <a:t>kampanii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w telewizji </a:t>
              </a:r>
            </a:p>
            <a:p>
              <a:pPr>
                <a:lnSpc>
                  <a:spcPct val="150000"/>
                </a:lnSpc>
              </a:pPr>
              <a:r>
                <a:rPr lang="pl-PL" sz="800" i="1" noProof="0" dirty="0">
                  <a:effectLst/>
                  <a:latin typeface="Arial" panose="020B0604020202020204" pitchFamily="34" charset="0"/>
                  <a:ea typeface="MS Mincho" panose="02020609040205080304" pitchFamily="49" charset="-128"/>
                  <a:cs typeface="Arial" panose="020B0604020202020204" pitchFamily="34" charset="0"/>
                </a:rPr>
                <a:t>i w Internecie, na przykład w zakresie raka piersi</a:t>
              </a:r>
              <a:r>
                <a:rPr lang="pl-PL" sz="800" i="1" noProof="0" dirty="0">
                  <a:latin typeface="Arial" panose="020B0604020202020204" pitchFamily="34" charset="0"/>
                  <a:ea typeface="MS Mincho" panose="02020609040205080304" pitchFamily="49" charset="-128"/>
                  <a:cs typeface="Arial" panose="020B0604020202020204" pitchFamily="34" charset="0"/>
                </a:rPr>
                <a:t>,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gdzie występuj</a:t>
              </a:r>
              <a:r>
                <a:rPr lang="pl-PL" sz="800" i="1" noProof="0" dirty="0">
                  <a:latin typeface="Arial" panose="020B0604020202020204" pitchFamily="34" charset="0"/>
                  <a:ea typeface="MS Mincho" panose="02020609040205080304" pitchFamily="49" charset="-128"/>
                  <a:cs typeface="Arial" panose="020B0604020202020204" pitchFamily="34" charset="0"/>
                </a:rPr>
                <a:t>ą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dziewczyny, które mają już usunięte piersi.</a:t>
              </a:r>
              <a:r>
                <a:rPr lang="pl-PL" sz="800" i="1" noProof="0" dirty="0">
                  <a:latin typeface="Arial" panose="020B0604020202020204" pitchFamily="34" charset="0"/>
                  <a:ea typeface="MS Mincho" panose="02020609040205080304" pitchFamily="49" charset="-128"/>
                  <a:cs typeface="Arial" panose="020B0604020202020204" pitchFamily="34" charset="0"/>
                </a:rPr>
                <a:t>”</a:t>
              </a:r>
              <a:endParaRPr lang="pl-PL" sz="800" i="1" noProof="0" dirty="0">
                <a:latin typeface="Arial" panose="020B0604020202020204" pitchFamily="34" charset="0"/>
                <a:cs typeface="Arial" panose="020B0604020202020204" pitchFamily="34" charset="0"/>
              </a:endParaRPr>
            </a:p>
          </p:txBody>
        </p:sp>
      </p:grpSp>
      <p:grpSp>
        <p:nvGrpSpPr>
          <p:cNvPr id="25" name="Grupa 24">
            <a:extLst>
              <a:ext uri="{FF2B5EF4-FFF2-40B4-BE49-F238E27FC236}">
                <a16:creationId xmlns:a16="http://schemas.microsoft.com/office/drawing/2014/main" id="{D2BDB5E4-E601-2765-6632-C68E58F352AE}"/>
              </a:ext>
            </a:extLst>
          </p:cNvPr>
          <p:cNvGrpSpPr/>
          <p:nvPr/>
        </p:nvGrpSpPr>
        <p:grpSpPr>
          <a:xfrm>
            <a:off x="6019088" y="2840166"/>
            <a:ext cx="3212241" cy="1514255"/>
            <a:chOff x="6148787" y="2248908"/>
            <a:chExt cx="4546104" cy="2143040"/>
          </a:xfrm>
        </p:grpSpPr>
        <p:pic>
          <p:nvPicPr>
            <p:cNvPr id="19" name="Obraz 18">
              <a:extLst>
                <a:ext uri="{FF2B5EF4-FFF2-40B4-BE49-F238E27FC236}">
                  <a16:creationId xmlns:a16="http://schemas.microsoft.com/office/drawing/2014/main" id="{F4F403A3-901C-C711-18DC-1F6C4ABAFD4C}"/>
                </a:ext>
              </a:extLst>
            </p:cNvPr>
            <p:cNvPicPr>
              <a:picLocks noChangeAspect="1"/>
            </p:cNvPicPr>
            <p:nvPr/>
          </p:nvPicPr>
          <p:blipFill>
            <a:blip r:embed="rId2"/>
            <a:stretch>
              <a:fillRect/>
            </a:stretch>
          </p:blipFill>
          <p:spPr>
            <a:xfrm>
              <a:off x="6148787" y="2248908"/>
              <a:ext cx="4546104" cy="2143040"/>
            </a:xfrm>
            <a:prstGeom prst="rect">
              <a:avLst/>
            </a:prstGeom>
          </p:spPr>
        </p:pic>
        <p:sp>
          <p:nvSpPr>
            <p:cNvPr id="7" name="pole tekstowe 6">
              <a:extLst>
                <a:ext uri="{FF2B5EF4-FFF2-40B4-BE49-F238E27FC236}">
                  <a16:creationId xmlns:a16="http://schemas.microsoft.com/office/drawing/2014/main" id="{5F18FB8C-6A9B-23CA-46EA-509F77BBE8D9}"/>
                </a:ext>
              </a:extLst>
            </p:cNvPr>
            <p:cNvSpPr txBox="1"/>
            <p:nvPr/>
          </p:nvSpPr>
          <p:spPr>
            <a:xfrm>
              <a:off x="6396855" y="2622695"/>
              <a:ext cx="4066147" cy="1185692"/>
            </a:xfrm>
            <a:prstGeom prst="rect">
              <a:avLst/>
            </a:prstGeom>
            <a:noFill/>
          </p:spPr>
          <p:txBody>
            <a:bodyPr wrap="square">
              <a:spAutoFit/>
            </a:bodyPr>
            <a:lstStyle/>
            <a:p>
              <a:pPr>
                <a:lnSpc>
                  <a:spcPct val="150000"/>
                </a:lnSpc>
              </a:pPr>
              <a:r>
                <a:rPr lang="pl-PL" sz="800" i="1" noProof="0" dirty="0">
                  <a:latin typeface="Arial" panose="020B0604020202020204" pitchFamily="34" charset="0"/>
                  <a:ea typeface="MS Mincho" panose="02020609040205080304" pitchFamily="49" charset="-128"/>
                  <a:cs typeface="Arial" panose="020B0604020202020204" pitchFamily="34" charset="0"/>
                </a:rPr>
                <a:t>„O</a:t>
              </a:r>
              <a:r>
                <a:rPr lang="pl-PL" sz="800" i="1" noProof="0" dirty="0">
                  <a:effectLst/>
                  <a:latin typeface="Arial" panose="020B0604020202020204" pitchFamily="34" charset="0"/>
                  <a:ea typeface="MS Mincho" panose="02020609040205080304" pitchFamily="49" charset="-128"/>
                  <a:cs typeface="Arial" panose="020B0604020202020204" pitchFamily="34" charset="0"/>
                </a:rPr>
                <a:t>statnio</a:t>
              </a:r>
              <a:r>
                <a:rPr lang="pl-PL" sz="800" i="1" noProof="0" dirty="0">
                  <a:latin typeface="Arial" panose="020B0604020202020204" pitchFamily="34" charset="0"/>
                  <a:ea typeface="MS Mincho" panose="02020609040205080304" pitchFamily="49" charset="-128"/>
                  <a:cs typeface="Arial" panose="020B0604020202020204" pitchFamily="34" charset="0"/>
                </a:rPr>
                <a:t>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w pracy zamówili nam taki </a:t>
              </a:r>
              <a:r>
                <a:rPr lang="pl-PL" sz="800" i="1" noProof="0" dirty="0" err="1">
                  <a:effectLst/>
                  <a:latin typeface="Arial" panose="020B0604020202020204" pitchFamily="34" charset="0"/>
                  <a:ea typeface="MS Mincho" panose="02020609040205080304" pitchFamily="49" charset="-128"/>
                  <a:cs typeface="Arial" panose="020B0604020202020204" pitchFamily="34" charset="0"/>
                </a:rPr>
                <a:t>bus</a:t>
              </a:r>
              <a:r>
                <a:rPr lang="pl-PL" sz="800" i="1" noProof="0" dirty="0">
                  <a:effectLst/>
                  <a:latin typeface="Arial" panose="020B0604020202020204" pitchFamily="34" charset="0"/>
                  <a:ea typeface="MS Mincho" panose="02020609040205080304" pitchFamily="49" charset="-128"/>
                  <a:cs typeface="Arial" panose="020B0604020202020204" pitchFamily="34" charset="0"/>
                </a:rPr>
                <a:t> na badanie piersi. Ludzie się zdecydowali, co nawet było ciekawe, ponieważ 90% u mnie w</a:t>
              </a:r>
              <a:r>
                <a:rPr lang="pl-PL" sz="800" i="1" noProof="0" dirty="0">
                  <a:latin typeface="Arial" panose="020B0604020202020204" pitchFamily="34" charset="0"/>
                  <a:ea typeface="MS Mincho" panose="02020609040205080304" pitchFamily="49" charset="-128"/>
                  <a:cs typeface="Arial" panose="020B0604020202020204" pitchFamily="34" charset="0"/>
                </a:rPr>
                <a:t>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firmie pracuje zdalnie, więc się nawet zebrali, żeby przyjechać</a:t>
              </a:r>
              <a:r>
                <a:rPr lang="pl-PL" sz="800" i="1" noProof="0" dirty="0">
                  <a:latin typeface="Arial" panose="020B0604020202020204" pitchFamily="34" charset="0"/>
                  <a:ea typeface="MS Mincho" panose="02020609040205080304" pitchFamily="49" charset="-128"/>
                  <a:cs typeface="Arial" panose="020B0604020202020204" pitchFamily="34" charset="0"/>
                </a:rPr>
                <a:t>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do biura.</a:t>
              </a:r>
              <a:r>
                <a:rPr lang="pl-PL" sz="800" i="1" noProof="0" dirty="0">
                  <a:latin typeface="Arial" panose="020B0604020202020204" pitchFamily="34" charset="0"/>
                  <a:ea typeface="MS Mincho" panose="02020609040205080304" pitchFamily="49" charset="-128"/>
                  <a:cs typeface="Arial" panose="020B0604020202020204" pitchFamily="34" charset="0"/>
                </a:rPr>
                <a:t>”</a:t>
              </a:r>
              <a:endParaRPr lang="pl-PL" sz="800" i="1" noProof="0" dirty="0">
                <a:latin typeface="Arial" panose="020B0604020202020204" pitchFamily="34" charset="0"/>
                <a:cs typeface="Arial" panose="020B0604020202020204" pitchFamily="34" charset="0"/>
              </a:endParaRPr>
            </a:p>
          </p:txBody>
        </p:sp>
      </p:grpSp>
      <p:grpSp>
        <p:nvGrpSpPr>
          <p:cNvPr id="24" name="Grupa 23">
            <a:extLst>
              <a:ext uri="{FF2B5EF4-FFF2-40B4-BE49-F238E27FC236}">
                <a16:creationId xmlns:a16="http://schemas.microsoft.com/office/drawing/2014/main" id="{6544107B-D47B-9A5D-4AD8-F302CF5AFE14}"/>
              </a:ext>
            </a:extLst>
          </p:cNvPr>
          <p:cNvGrpSpPr/>
          <p:nvPr/>
        </p:nvGrpSpPr>
        <p:grpSpPr>
          <a:xfrm>
            <a:off x="7263458" y="4169199"/>
            <a:ext cx="3212241" cy="1514255"/>
            <a:chOff x="6460871" y="4560419"/>
            <a:chExt cx="4546104" cy="2143040"/>
          </a:xfrm>
        </p:grpSpPr>
        <p:pic>
          <p:nvPicPr>
            <p:cNvPr id="18" name="Obraz 17">
              <a:extLst>
                <a:ext uri="{FF2B5EF4-FFF2-40B4-BE49-F238E27FC236}">
                  <a16:creationId xmlns:a16="http://schemas.microsoft.com/office/drawing/2014/main" id="{7314E484-5B25-3587-389B-87E2B3D17815}"/>
                </a:ext>
              </a:extLst>
            </p:cNvPr>
            <p:cNvPicPr>
              <a:picLocks noChangeAspect="1"/>
            </p:cNvPicPr>
            <p:nvPr/>
          </p:nvPicPr>
          <p:blipFill>
            <a:blip r:embed="rId2"/>
            <a:stretch>
              <a:fillRect/>
            </a:stretch>
          </p:blipFill>
          <p:spPr>
            <a:xfrm>
              <a:off x="6460871" y="4560419"/>
              <a:ext cx="4546104" cy="2143040"/>
            </a:xfrm>
            <a:prstGeom prst="rect">
              <a:avLst/>
            </a:prstGeom>
          </p:spPr>
        </p:pic>
        <p:sp>
          <p:nvSpPr>
            <p:cNvPr id="8" name="pole tekstowe 7">
              <a:extLst>
                <a:ext uri="{FF2B5EF4-FFF2-40B4-BE49-F238E27FC236}">
                  <a16:creationId xmlns:a16="http://schemas.microsoft.com/office/drawing/2014/main" id="{9BE7E73D-950C-7728-6D22-9940E77FE054}"/>
                </a:ext>
              </a:extLst>
            </p:cNvPr>
            <p:cNvSpPr txBox="1"/>
            <p:nvPr/>
          </p:nvSpPr>
          <p:spPr>
            <a:xfrm>
              <a:off x="6784783" y="5070104"/>
              <a:ext cx="4086097" cy="908427"/>
            </a:xfrm>
            <a:prstGeom prst="rect">
              <a:avLst/>
            </a:prstGeom>
            <a:noFill/>
          </p:spPr>
          <p:txBody>
            <a:bodyPr wrap="square">
              <a:spAutoFit/>
            </a:bodyPr>
            <a:lstStyle/>
            <a:p>
              <a:pPr>
                <a:lnSpc>
                  <a:spcPct val="150000"/>
                </a:lnSpc>
              </a:pPr>
              <a:r>
                <a:rPr lang="pl-PL" sz="800" i="1" noProof="0" dirty="0">
                  <a:latin typeface="Arial" panose="020B0604020202020204" pitchFamily="34" charset="0"/>
                  <a:ea typeface="MS Mincho" panose="02020609040205080304" pitchFamily="49" charset="-128"/>
                  <a:cs typeface="Arial" panose="020B0604020202020204" pitchFamily="34" charset="0"/>
                </a:rPr>
                <a:t>„N</a:t>
              </a:r>
              <a:r>
                <a:rPr lang="pl-PL" sz="800" i="1" noProof="0" dirty="0">
                  <a:effectLst/>
                  <a:latin typeface="Arial" panose="020B0604020202020204" pitchFamily="34" charset="0"/>
                  <a:ea typeface="MS Mincho" panose="02020609040205080304" pitchFamily="49" charset="-128"/>
                  <a:cs typeface="Arial" panose="020B0604020202020204" pitchFamily="34" charset="0"/>
                </a:rPr>
                <a:t>awet babcia zaczęła korzystać z tego </a:t>
              </a:r>
              <a:r>
                <a:rPr lang="pl-PL" sz="800" i="1" noProof="0" dirty="0" err="1">
                  <a:effectLst/>
                  <a:latin typeface="Arial" panose="020B0604020202020204" pitchFamily="34" charset="0"/>
                  <a:ea typeface="MS Mincho" panose="02020609040205080304" pitchFamily="49" charset="-128"/>
                  <a:cs typeface="Arial" panose="020B0604020202020204" pitchFamily="34" charset="0"/>
                </a:rPr>
                <a:t>mammobusa</a:t>
              </a:r>
              <a:r>
                <a:rPr lang="pl-PL" sz="800" i="1" noProof="0" dirty="0">
                  <a:latin typeface="Arial" panose="020B0604020202020204" pitchFamily="34" charset="0"/>
                  <a:ea typeface="MS Mincho" panose="02020609040205080304" pitchFamily="49" charset="-128"/>
                  <a:cs typeface="Arial" panose="020B0604020202020204" pitchFamily="34" charset="0"/>
                </a:rPr>
                <a:t> </a:t>
              </a:r>
            </a:p>
            <a:p>
              <a:pPr>
                <a:lnSpc>
                  <a:spcPct val="150000"/>
                </a:lnSpc>
              </a:pPr>
              <a:r>
                <a:rPr lang="pl-PL" sz="800" i="1" noProof="0" dirty="0">
                  <a:effectLst/>
                  <a:latin typeface="Arial" panose="020B0604020202020204" pitchFamily="34" charset="0"/>
                  <a:ea typeface="MS Mincho" panose="02020609040205080304" pitchFamily="49" charset="-128"/>
                  <a:cs typeface="Arial" panose="020B0604020202020204" pitchFamily="34" charset="0"/>
                </a:rPr>
                <a:t>i wtedy tak zaczęłam myśleć poważnie, że skoro ona chodzi</a:t>
              </a:r>
              <a:r>
                <a:rPr lang="pl-PL" sz="800" i="1" noProof="0" dirty="0">
                  <a:latin typeface="Arial" panose="020B0604020202020204" pitchFamily="34" charset="0"/>
                  <a:ea typeface="MS Mincho" panose="02020609040205080304" pitchFamily="49" charset="-128"/>
                  <a:cs typeface="Arial" panose="020B0604020202020204" pitchFamily="34" charset="0"/>
                </a:rPr>
                <a:t>,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to czemu nie zbadać siebie?”</a:t>
              </a:r>
              <a:endParaRPr lang="pl-PL" sz="800" i="1" noProof="0" dirty="0">
                <a:latin typeface="Arial" panose="020B0604020202020204" pitchFamily="34" charset="0"/>
                <a:cs typeface="Arial" panose="020B0604020202020204" pitchFamily="34" charset="0"/>
              </a:endParaRPr>
            </a:p>
          </p:txBody>
        </p:sp>
      </p:grpSp>
      <p:grpSp>
        <p:nvGrpSpPr>
          <p:cNvPr id="23" name="Grupa 22">
            <a:extLst>
              <a:ext uri="{FF2B5EF4-FFF2-40B4-BE49-F238E27FC236}">
                <a16:creationId xmlns:a16="http://schemas.microsoft.com/office/drawing/2014/main" id="{7C3F86CC-F3F6-7930-9B62-F64FF6DA693D}"/>
              </a:ext>
            </a:extLst>
          </p:cNvPr>
          <p:cNvGrpSpPr/>
          <p:nvPr/>
        </p:nvGrpSpPr>
        <p:grpSpPr>
          <a:xfrm>
            <a:off x="4591125" y="1306721"/>
            <a:ext cx="3212241" cy="1514255"/>
            <a:chOff x="345699" y="5851475"/>
            <a:chExt cx="4546104" cy="2143040"/>
          </a:xfrm>
        </p:grpSpPr>
        <p:pic>
          <p:nvPicPr>
            <p:cNvPr id="16" name="Obraz 15">
              <a:extLst>
                <a:ext uri="{FF2B5EF4-FFF2-40B4-BE49-F238E27FC236}">
                  <a16:creationId xmlns:a16="http://schemas.microsoft.com/office/drawing/2014/main" id="{59DAF4BB-26CC-316F-31A9-2DB121E38752}"/>
                </a:ext>
              </a:extLst>
            </p:cNvPr>
            <p:cNvPicPr>
              <a:picLocks noChangeAspect="1"/>
            </p:cNvPicPr>
            <p:nvPr/>
          </p:nvPicPr>
          <p:blipFill>
            <a:blip r:embed="rId2"/>
            <a:stretch>
              <a:fillRect/>
            </a:stretch>
          </p:blipFill>
          <p:spPr>
            <a:xfrm>
              <a:off x="345699" y="5851475"/>
              <a:ext cx="4546104" cy="2143040"/>
            </a:xfrm>
            <a:prstGeom prst="rect">
              <a:avLst/>
            </a:prstGeom>
          </p:spPr>
        </p:pic>
        <p:sp>
          <p:nvSpPr>
            <p:cNvPr id="9" name="pole tekstowe 8">
              <a:extLst>
                <a:ext uri="{FF2B5EF4-FFF2-40B4-BE49-F238E27FC236}">
                  <a16:creationId xmlns:a16="http://schemas.microsoft.com/office/drawing/2014/main" id="{EBB7D3AF-9EEB-9E3E-01FB-3D70D6BE10EC}"/>
                </a:ext>
              </a:extLst>
            </p:cNvPr>
            <p:cNvSpPr txBox="1"/>
            <p:nvPr/>
          </p:nvSpPr>
          <p:spPr>
            <a:xfrm>
              <a:off x="619254" y="6361588"/>
              <a:ext cx="3998993" cy="631163"/>
            </a:xfrm>
            <a:prstGeom prst="rect">
              <a:avLst/>
            </a:prstGeom>
            <a:noFill/>
          </p:spPr>
          <p:txBody>
            <a:bodyPr wrap="square">
              <a:spAutoFit/>
            </a:bodyPr>
            <a:lstStyle/>
            <a:p>
              <a:pPr>
                <a:lnSpc>
                  <a:spcPct val="150000"/>
                </a:lnSpc>
              </a:pPr>
              <a:r>
                <a:rPr lang="pl-PL" sz="800" i="1" noProof="0" dirty="0">
                  <a:effectLst/>
                  <a:latin typeface="Arial" panose="020B0604020202020204" pitchFamily="34" charset="0"/>
                  <a:ea typeface="MS Mincho" panose="02020609040205080304" pitchFamily="49" charset="-128"/>
                  <a:cs typeface="Arial" panose="020B0604020202020204" pitchFamily="34" charset="0"/>
                </a:rPr>
                <a:t>„Po znajomych też widać, że lepiej tę</a:t>
              </a:r>
              <a:r>
                <a:rPr lang="pl-PL" sz="800" i="1" noProof="0" dirty="0">
                  <a:latin typeface="Arial" panose="020B0604020202020204" pitchFamily="34" charset="0"/>
                  <a:ea typeface="MS Mincho" panose="02020609040205080304" pitchFamily="49" charset="-128"/>
                  <a:cs typeface="Arial" panose="020B0604020202020204" pitchFamily="34" charset="0"/>
                </a:rPr>
                <a:t>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profilaktykę stosować. wcześniej,</a:t>
              </a:r>
              <a:r>
                <a:rPr lang="pl-PL" sz="800" i="1" noProof="0" dirty="0">
                  <a:latin typeface="Arial" panose="020B0604020202020204" pitchFamily="34" charset="0"/>
                  <a:ea typeface="MS Mincho" panose="02020609040205080304" pitchFamily="49" charset="-128"/>
                  <a:cs typeface="Arial" panose="020B0604020202020204" pitchFamily="34" charset="0"/>
                </a:rPr>
                <a:t>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bo potem może być za późno.”</a:t>
              </a:r>
              <a:endParaRPr lang="pl-PL" sz="800" i="1" noProof="0" dirty="0">
                <a:latin typeface="Arial" panose="020B0604020202020204" pitchFamily="34" charset="0"/>
                <a:cs typeface="Arial" panose="020B0604020202020204" pitchFamily="34" charset="0"/>
              </a:endParaRPr>
            </a:p>
          </p:txBody>
        </p:sp>
      </p:grpSp>
      <p:grpSp>
        <p:nvGrpSpPr>
          <p:cNvPr id="26" name="Grupa 25">
            <a:extLst>
              <a:ext uri="{FF2B5EF4-FFF2-40B4-BE49-F238E27FC236}">
                <a16:creationId xmlns:a16="http://schemas.microsoft.com/office/drawing/2014/main" id="{D838881D-B5CC-81B9-4AFD-7A755A43EF7F}"/>
              </a:ext>
            </a:extLst>
          </p:cNvPr>
          <p:cNvGrpSpPr/>
          <p:nvPr/>
        </p:nvGrpSpPr>
        <p:grpSpPr>
          <a:xfrm>
            <a:off x="8181345" y="1306514"/>
            <a:ext cx="3212241" cy="1514255"/>
            <a:chOff x="6662074" y="226089"/>
            <a:chExt cx="4546104" cy="2143040"/>
          </a:xfrm>
        </p:grpSpPr>
        <p:pic>
          <p:nvPicPr>
            <p:cNvPr id="17" name="Obraz 16">
              <a:extLst>
                <a:ext uri="{FF2B5EF4-FFF2-40B4-BE49-F238E27FC236}">
                  <a16:creationId xmlns:a16="http://schemas.microsoft.com/office/drawing/2014/main" id="{F847C09B-FCBA-9D9D-A19F-AFB6E3E18D11}"/>
                </a:ext>
              </a:extLst>
            </p:cNvPr>
            <p:cNvPicPr>
              <a:picLocks noChangeAspect="1"/>
            </p:cNvPicPr>
            <p:nvPr/>
          </p:nvPicPr>
          <p:blipFill>
            <a:blip r:embed="rId2"/>
            <a:stretch>
              <a:fillRect/>
            </a:stretch>
          </p:blipFill>
          <p:spPr>
            <a:xfrm>
              <a:off x="6662074" y="226089"/>
              <a:ext cx="4546104" cy="2143040"/>
            </a:xfrm>
            <a:prstGeom prst="rect">
              <a:avLst/>
            </a:prstGeom>
          </p:spPr>
        </p:pic>
        <p:sp>
          <p:nvSpPr>
            <p:cNvPr id="10" name="pole tekstowe 9">
              <a:extLst>
                <a:ext uri="{FF2B5EF4-FFF2-40B4-BE49-F238E27FC236}">
                  <a16:creationId xmlns:a16="http://schemas.microsoft.com/office/drawing/2014/main" id="{B0FB1DFA-8475-EC58-99EA-1D7786A576DD}"/>
                </a:ext>
              </a:extLst>
            </p:cNvPr>
            <p:cNvSpPr txBox="1"/>
            <p:nvPr/>
          </p:nvSpPr>
          <p:spPr>
            <a:xfrm>
              <a:off x="6881140" y="603631"/>
              <a:ext cx="3973556" cy="908427"/>
            </a:xfrm>
            <a:prstGeom prst="rect">
              <a:avLst/>
            </a:prstGeom>
            <a:noFill/>
          </p:spPr>
          <p:txBody>
            <a:bodyPr wrap="square">
              <a:spAutoFit/>
            </a:bodyPr>
            <a:lstStyle/>
            <a:p>
              <a:pPr>
                <a:lnSpc>
                  <a:spcPct val="150000"/>
                </a:lnSpc>
              </a:pPr>
              <a:r>
                <a:rPr lang="pl-PL" sz="800" i="1" noProof="0" dirty="0">
                  <a:latin typeface="Arial" panose="020B0604020202020204" pitchFamily="34" charset="0"/>
                  <a:ea typeface="MS Mincho" panose="02020609040205080304" pitchFamily="49" charset="-128"/>
                  <a:cs typeface="Arial" panose="020B0604020202020204" pitchFamily="34" charset="0"/>
                </a:rPr>
                <a:t>„J</a:t>
              </a:r>
              <a:r>
                <a:rPr lang="pl-PL" sz="800" i="1" noProof="0" dirty="0">
                  <a:effectLst/>
                  <a:latin typeface="Arial" panose="020B0604020202020204" pitchFamily="34" charset="0"/>
                  <a:ea typeface="MS Mincho" panose="02020609040205080304" pitchFamily="49" charset="-128"/>
                  <a:cs typeface="Arial" panose="020B0604020202020204" pitchFamily="34" charset="0"/>
                </a:rPr>
                <a:t>eśli chodzi o te kwestie ginekologiczne, to po prostu mam lekarza i to on pilnuje badań. Muszę się u niego pojawić raz na 3 miesiące, ponieważ biorę tabletki.”</a:t>
              </a:r>
              <a:endParaRPr lang="pl-PL" sz="800" i="1" noProof="0" dirty="0">
                <a:latin typeface="Arial" panose="020B0604020202020204" pitchFamily="34" charset="0"/>
                <a:cs typeface="Arial" panose="020B0604020202020204" pitchFamily="34" charset="0"/>
              </a:endParaRPr>
            </a:p>
          </p:txBody>
        </p:sp>
      </p:grpSp>
      <p:grpSp>
        <p:nvGrpSpPr>
          <p:cNvPr id="21" name="Grupa 20">
            <a:extLst>
              <a:ext uri="{FF2B5EF4-FFF2-40B4-BE49-F238E27FC236}">
                <a16:creationId xmlns:a16="http://schemas.microsoft.com/office/drawing/2014/main" id="{8D7F5648-541B-9F2B-B4A4-0924FBD1D3E8}"/>
              </a:ext>
            </a:extLst>
          </p:cNvPr>
          <p:cNvGrpSpPr/>
          <p:nvPr/>
        </p:nvGrpSpPr>
        <p:grpSpPr>
          <a:xfrm>
            <a:off x="1520751" y="2846589"/>
            <a:ext cx="3212241" cy="1514255"/>
            <a:chOff x="657782" y="2754658"/>
            <a:chExt cx="4546104" cy="2143040"/>
          </a:xfrm>
        </p:grpSpPr>
        <p:pic>
          <p:nvPicPr>
            <p:cNvPr id="14" name="Obraz 13">
              <a:extLst>
                <a:ext uri="{FF2B5EF4-FFF2-40B4-BE49-F238E27FC236}">
                  <a16:creationId xmlns:a16="http://schemas.microsoft.com/office/drawing/2014/main" id="{1676E28E-4E20-F872-8EA7-80649937B447}"/>
                </a:ext>
              </a:extLst>
            </p:cNvPr>
            <p:cNvPicPr>
              <a:picLocks noChangeAspect="1"/>
            </p:cNvPicPr>
            <p:nvPr/>
          </p:nvPicPr>
          <p:blipFill>
            <a:blip r:embed="rId2"/>
            <a:stretch>
              <a:fillRect/>
            </a:stretch>
          </p:blipFill>
          <p:spPr>
            <a:xfrm>
              <a:off x="657782" y="2754658"/>
              <a:ext cx="4546104" cy="2143040"/>
            </a:xfrm>
            <a:prstGeom prst="rect">
              <a:avLst/>
            </a:prstGeom>
          </p:spPr>
        </p:pic>
        <p:sp>
          <p:nvSpPr>
            <p:cNvPr id="11" name="pole tekstowe 10">
              <a:extLst>
                <a:ext uri="{FF2B5EF4-FFF2-40B4-BE49-F238E27FC236}">
                  <a16:creationId xmlns:a16="http://schemas.microsoft.com/office/drawing/2014/main" id="{BB2CE0CC-F8C9-F392-B0F4-1F4AB9BE36CE}"/>
                </a:ext>
              </a:extLst>
            </p:cNvPr>
            <p:cNvSpPr txBox="1"/>
            <p:nvPr/>
          </p:nvSpPr>
          <p:spPr>
            <a:xfrm>
              <a:off x="888887" y="3135594"/>
              <a:ext cx="4280641" cy="1185693"/>
            </a:xfrm>
            <a:prstGeom prst="rect">
              <a:avLst/>
            </a:prstGeom>
            <a:noFill/>
          </p:spPr>
          <p:txBody>
            <a:bodyPr wrap="square">
              <a:spAutoFit/>
            </a:bodyPr>
            <a:lstStyle/>
            <a:p>
              <a:pPr>
                <a:lnSpc>
                  <a:spcPct val="150000"/>
                </a:lnSpc>
              </a:pPr>
              <a:r>
                <a:rPr lang="pl-PL" sz="800" i="1" dirty="0">
                  <a:effectLst/>
                  <a:latin typeface="Arial" panose="020B0604020202020204" pitchFamily="34" charset="0"/>
                  <a:ea typeface="MS Mincho" panose="02020609040205080304" pitchFamily="49" charset="-128"/>
                  <a:cs typeface="Arial" panose="020B0604020202020204" pitchFamily="34" charset="0"/>
                </a:rPr>
                <a:t>„Chcę być świadoma, lepiej wiedzieć, niż nie wiedzieć</a:t>
              </a:r>
              <a:r>
                <a:rPr lang="pl-PL" sz="800" i="1" dirty="0">
                  <a:latin typeface="Arial" panose="020B0604020202020204" pitchFamily="34" charset="0"/>
                  <a:ea typeface="MS Mincho" panose="02020609040205080304" pitchFamily="49" charset="-128"/>
                  <a:cs typeface="Arial" panose="020B0604020202020204" pitchFamily="34" charset="0"/>
                </a:rPr>
                <a:t>. </a:t>
              </a:r>
            </a:p>
            <a:p>
              <a:pPr>
                <a:lnSpc>
                  <a:spcPct val="150000"/>
                </a:lnSpc>
              </a:pPr>
              <a:r>
                <a:rPr lang="pl-PL" sz="800" i="1" dirty="0">
                  <a:latin typeface="Arial" panose="020B0604020202020204" pitchFamily="34" charset="0"/>
                  <a:ea typeface="MS Mincho" panose="02020609040205080304" pitchFamily="49" charset="-128"/>
                  <a:cs typeface="Arial" panose="020B0604020202020204" pitchFamily="34" charset="0"/>
                </a:rPr>
                <a:t>No i </a:t>
              </a:r>
              <a:r>
                <a:rPr lang="pl-PL" sz="800" i="1" dirty="0">
                  <a:effectLst/>
                  <a:latin typeface="Arial" panose="020B0604020202020204" pitchFamily="34" charset="0"/>
                  <a:ea typeface="MS Mincho" panose="02020609040205080304" pitchFamily="49" charset="-128"/>
                  <a:cs typeface="Arial" panose="020B0604020202020204" pitchFamily="34" charset="0"/>
                </a:rPr>
                <a:t> zgadzam się też z tym, że cokolwiek wykryte wcześniej, możemy zacząć działać i jakoś próbować sobie z tym poradzić.”</a:t>
              </a:r>
              <a:endParaRPr lang="pl-PL" sz="800" i="1" dirty="0">
                <a:latin typeface="Arial" panose="020B0604020202020204" pitchFamily="34" charset="0"/>
                <a:cs typeface="Arial" panose="020B0604020202020204" pitchFamily="34" charset="0"/>
              </a:endParaRPr>
            </a:p>
          </p:txBody>
        </p:sp>
      </p:grpSp>
      <p:grpSp>
        <p:nvGrpSpPr>
          <p:cNvPr id="22" name="Grupa 21">
            <a:extLst>
              <a:ext uri="{FF2B5EF4-FFF2-40B4-BE49-F238E27FC236}">
                <a16:creationId xmlns:a16="http://schemas.microsoft.com/office/drawing/2014/main" id="{F5525DFF-F9E2-D2DF-1876-024ABC6F784D}"/>
              </a:ext>
            </a:extLst>
          </p:cNvPr>
          <p:cNvGrpSpPr/>
          <p:nvPr/>
        </p:nvGrpSpPr>
        <p:grpSpPr>
          <a:xfrm>
            <a:off x="2883759" y="4251313"/>
            <a:ext cx="3212241" cy="1514255"/>
            <a:chOff x="834301" y="4358891"/>
            <a:chExt cx="4546104" cy="2143040"/>
          </a:xfrm>
        </p:grpSpPr>
        <p:pic>
          <p:nvPicPr>
            <p:cNvPr id="15" name="Obraz 14">
              <a:extLst>
                <a:ext uri="{FF2B5EF4-FFF2-40B4-BE49-F238E27FC236}">
                  <a16:creationId xmlns:a16="http://schemas.microsoft.com/office/drawing/2014/main" id="{744DD479-647B-BF74-2971-C77456A8C0E6}"/>
                </a:ext>
              </a:extLst>
            </p:cNvPr>
            <p:cNvPicPr>
              <a:picLocks noChangeAspect="1"/>
            </p:cNvPicPr>
            <p:nvPr/>
          </p:nvPicPr>
          <p:blipFill>
            <a:blip r:embed="rId2"/>
            <a:stretch>
              <a:fillRect/>
            </a:stretch>
          </p:blipFill>
          <p:spPr>
            <a:xfrm>
              <a:off x="834301" y="4358891"/>
              <a:ext cx="4546104" cy="2143040"/>
            </a:xfrm>
            <a:prstGeom prst="rect">
              <a:avLst/>
            </a:prstGeom>
          </p:spPr>
        </p:pic>
        <p:sp>
          <p:nvSpPr>
            <p:cNvPr id="12" name="pole tekstowe 11">
              <a:extLst>
                <a:ext uri="{FF2B5EF4-FFF2-40B4-BE49-F238E27FC236}">
                  <a16:creationId xmlns:a16="http://schemas.microsoft.com/office/drawing/2014/main" id="{C8578366-36F9-66C1-4009-05E21199B6A2}"/>
                </a:ext>
              </a:extLst>
            </p:cNvPr>
            <p:cNvSpPr txBox="1"/>
            <p:nvPr/>
          </p:nvSpPr>
          <p:spPr>
            <a:xfrm>
              <a:off x="1072326" y="4781476"/>
              <a:ext cx="4219819" cy="908427"/>
            </a:xfrm>
            <a:prstGeom prst="rect">
              <a:avLst/>
            </a:prstGeom>
            <a:noFill/>
          </p:spPr>
          <p:txBody>
            <a:bodyPr wrap="square">
              <a:spAutoFit/>
            </a:bodyPr>
            <a:lstStyle/>
            <a:p>
              <a:pPr>
                <a:lnSpc>
                  <a:spcPct val="150000"/>
                </a:lnSpc>
              </a:pPr>
              <a:r>
                <a:rPr lang="pl-PL" sz="800" i="1" dirty="0">
                  <a:effectLst/>
                  <a:latin typeface="Arial" panose="020B0604020202020204" pitchFamily="34" charset="0"/>
                  <a:ea typeface="MS Mincho" panose="02020609040205080304" pitchFamily="49" charset="-128"/>
                  <a:cs typeface="Arial" panose="020B0604020202020204" pitchFamily="34" charset="0"/>
                </a:rPr>
                <a:t>„</a:t>
              </a:r>
              <a:r>
                <a:rPr lang="en-US" sz="800" i="1" dirty="0" err="1">
                  <a:effectLst/>
                  <a:latin typeface="Arial" panose="020B0604020202020204" pitchFamily="34" charset="0"/>
                  <a:ea typeface="MS Mincho" panose="02020609040205080304" pitchFamily="49" charset="-128"/>
                  <a:cs typeface="Arial" panose="020B0604020202020204" pitchFamily="34" charset="0"/>
                </a:rPr>
                <a:t>Dlatego</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że</a:t>
              </a:r>
              <a:r>
                <a:rPr lang="pl-PL"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myślę</a:t>
              </a:r>
              <a:r>
                <a:rPr lang="en-US" sz="800" i="1" dirty="0">
                  <a:effectLst/>
                  <a:latin typeface="Arial" panose="020B0604020202020204" pitchFamily="34" charset="0"/>
                  <a:ea typeface="MS Mincho" panose="02020609040205080304" pitchFamily="49" charset="-128"/>
                  <a:cs typeface="Arial" panose="020B0604020202020204" pitchFamily="34" charset="0"/>
                </a:rPr>
                <a:t> o </a:t>
              </a:r>
              <a:r>
                <a:rPr lang="en-US" sz="800" i="1" dirty="0" err="1">
                  <a:effectLst/>
                  <a:latin typeface="Arial" panose="020B0604020202020204" pitchFamily="34" charset="0"/>
                  <a:ea typeface="MS Mincho" panose="02020609040205080304" pitchFamily="49" charset="-128"/>
                  <a:cs typeface="Arial" panose="020B0604020202020204" pitchFamily="34" charset="0"/>
                </a:rPr>
                <a:t>przyszłości</a:t>
              </a:r>
              <a:r>
                <a:rPr lang="pl-PL" sz="800" i="1" dirty="0">
                  <a:effectLst/>
                  <a:latin typeface="Arial" panose="020B0604020202020204" pitchFamily="34" charset="0"/>
                  <a:ea typeface="MS Mincho" panose="02020609040205080304" pitchFamily="49" charset="-128"/>
                  <a:cs typeface="Arial" panose="020B0604020202020204" pitchFamily="34" charset="0"/>
                </a:rPr>
                <a:t>,</a:t>
              </a:r>
              <a:r>
                <a:rPr lang="en-US" sz="800" i="1" dirty="0">
                  <a:effectLst/>
                  <a:latin typeface="Arial" panose="020B0604020202020204" pitchFamily="34" charset="0"/>
                  <a:ea typeface="MS Mincho" panose="02020609040205080304" pitchFamily="49" charset="-128"/>
                  <a:cs typeface="Arial" panose="020B0604020202020204" pitchFamily="34" charset="0"/>
                </a:rPr>
                <a:t> o </a:t>
              </a:r>
              <a:r>
                <a:rPr lang="en-US" sz="800" i="1" dirty="0" err="1">
                  <a:effectLst/>
                  <a:latin typeface="Arial" panose="020B0604020202020204" pitchFamily="34" charset="0"/>
                  <a:ea typeface="MS Mincho" panose="02020609040205080304" pitchFamily="49" charset="-128"/>
                  <a:cs typeface="Arial" panose="020B0604020202020204" pitchFamily="34" charset="0"/>
                </a:rPr>
                <a:t>swoim</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zdrowiu</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że</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nie</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chc</a:t>
              </a:r>
              <a:r>
                <a:rPr lang="pl-PL" sz="800" i="1" dirty="0">
                  <a:effectLst/>
                  <a:latin typeface="Arial" panose="020B0604020202020204" pitchFamily="34" charset="0"/>
                  <a:ea typeface="MS Mincho" panose="02020609040205080304" pitchFamily="49" charset="-128"/>
                  <a:cs typeface="Arial" panose="020B0604020202020204" pitchFamily="34" charset="0"/>
                </a:rPr>
                <a:t>ę</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zapaść</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na</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przykład</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na</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nowotwór</a:t>
              </a:r>
              <a:r>
                <a:rPr lang="pl-PL" sz="800" i="1" dirty="0">
                  <a:latin typeface="Arial" panose="020B0604020202020204" pitchFamily="34" charset="0"/>
                  <a:ea typeface="MS Mincho" panose="02020609040205080304" pitchFamily="49" charset="-128"/>
                  <a:cs typeface="Arial" panose="020B0604020202020204" pitchFamily="34" charset="0"/>
                </a:rPr>
                <a:t>, b</a:t>
              </a:r>
              <a:r>
                <a:rPr lang="en-US" sz="800" i="1" dirty="0">
                  <a:effectLst/>
                  <a:latin typeface="Arial" panose="020B0604020202020204" pitchFamily="34" charset="0"/>
                  <a:ea typeface="MS Mincho" panose="02020609040205080304" pitchFamily="49" charset="-128"/>
                  <a:cs typeface="Arial" panose="020B0604020202020204" pitchFamily="34" charset="0"/>
                </a:rPr>
                <a:t>o </a:t>
              </a:r>
              <a:r>
                <a:rPr lang="en-US" sz="800" i="1" dirty="0" err="1">
                  <a:effectLst/>
                  <a:latin typeface="Arial" panose="020B0604020202020204" pitchFamily="34" charset="0"/>
                  <a:ea typeface="MS Mincho" panose="02020609040205080304" pitchFamily="49" charset="-128"/>
                  <a:cs typeface="Arial" panose="020B0604020202020204" pitchFamily="34" charset="0"/>
                </a:rPr>
                <a:t>wiem</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że</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wtedy</a:t>
              </a:r>
              <a:r>
                <a:rPr lang="en-US" sz="800" i="1" dirty="0">
                  <a:effectLst/>
                  <a:latin typeface="Arial" panose="020B0604020202020204" pitchFamily="34" charset="0"/>
                  <a:ea typeface="MS Mincho" panose="02020609040205080304" pitchFamily="49" charset="-128"/>
                  <a:cs typeface="Arial" panose="020B0604020202020204" pitchFamily="34" charset="0"/>
                </a:rPr>
                <a:t> </a:t>
              </a:r>
            </a:p>
            <a:p>
              <a:pPr>
                <a:lnSpc>
                  <a:spcPct val="150000"/>
                </a:lnSpc>
              </a:pPr>
              <a:r>
                <a:rPr lang="en-US" sz="800" i="1" dirty="0">
                  <a:effectLst/>
                  <a:latin typeface="Arial" panose="020B0604020202020204" pitchFamily="34" charset="0"/>
                  <a:ea typeface="MS Mincho" panose="02020609040205080304" pitchFamily="49" charset="-128"/>
                  <a:cs typeface="Arial" panose="020B0604020202020204" pitchFamily="34" charset="0"/>
                </a:rPr>
                <a:t>to </a:t>
              </a:r>
              <a:r>
                <a:rPr lang="en-US" sz="800" i="1" dirty="0" err="1">
                  <a:effectLst/>
                  <a:latin typeface="Arial" panose="020B0604020202020204" pitchFamily="34" charset="0"/>
                  <a:ea typeface="MS Mincho" panose="02020609040205080304" pitchFamily="49" charset="-128"/>
                  <a:cs typeface="Arial" panose="020B0604020202020204" pitchFamily="34" charset="0"/>
                </a:rPr>
                <a:t>się</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wiąże</a:t>
              </a:r>
              <a:r>
                <a:rPr lang="en-US" sz="800" i="1" dirty="0">
                  <a:effectLst/>
                  <a:latin typeface="Arial" panose="020B0604020202020204" pitchFamily="34" charset="0"/>
                  <a:ea typeface="MS Mincho" panose="02020609040205080304" pitchFamily="49" charset="-128"/>
                  <a:cs typeface="Arial" panose="020B0604020202020204" pitchFamily="34" charset="0"/>
                </a:rPr>
                <a:t> z </a:t>
              </a:r>
              <a:r>
                <a:rPr lang="en-US" sz="800" i="1" dirty="0" err="1">
                  <a:effectLst/>
                  <a:latin typeface="Arial" panose="020B0604020202020204" pitchFamily="34" charset="0"/>
                  <a:ea typeface="MS Mincho" panose="02020609040205080304" pitchFamily="49" charset="-128"/>
                  <a:cs typeface="Arial" panose="020B0604020202020204" pitchFamily="34" charset="0"/>
                </a:rPr>
                <a:t>cierpienie</a:t>
              </a:r>
              <a:r>
                <a:rPr lang="pl-PL" sz="800" i="1" dirty="0">
                  <a:effectLst/>
                  <a:latin typeface="Arial" panose="020B0604020202020204" pitchFamily="34" charset="0"/>
                  <a:ea typeface="MS Mincho" panose="02020609040205080304" pitchFamily="49" charset="-128"/>
                  <a:cs typeface="Arial" panose="020B0604020202020204" pitchFamily="34" charset="0"/>
                </a:rPr>
                <a:t>m</a:t>
              </a:r>
              <a:r>
                <a:rPr lang="pl-PL" sz="800" i="1" dirty="0">
                  <a:latin typeface="Arial" panose="020B0604020202020204" pitchFamily="34" charset="0"/>
                  <a:ea typeface="MS Mincho" panose="02020609040205080304" pitchFamily="49" charset="-128"/>
                  <a:cs typeface="Arial" panose="020B0604020202020204" pitchFamily="34" charset="0"/>
                </a:rPr>
                <a:t>. Ż</a:t>
              </a:r>
              <a:r>
                <a:rPr lang="en-US" sz="800" i="1" dirty="0" err="1">
                  <a:effectLst/>
                  <a:latin typeface="Arial" panose="020B0604020202020204" pitchFamily="34" charset="0"/>
                  <a:ea typeface="MS Mincho" panose="02020609040205080304" pitchFamily="49" charset="-128"/>
                  <a:cs typeface="Arial" panose="020B0604020202020204" pitchFamily="34" charset="0"/>
                </a:rPr>
                <a:t>eby</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chronić</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bliskich</a:t>
              </a:r>
              <a:r>
                <a:rPr lang="pl-PL" sz="800" i="1" dirty="0">
                  <a:effectLst/>
                  <a:latin typeface="Arial" panose="020B0604020202020204" pitchFamily="34" charset="0"/>
                  <a:ea typeface="MS Mincho" panose="02020609040205080304" pitchFamily="49" charset="-128"/>
                  <a:cs typeface="Arial" panose="020B0604020202020204" pitchFamily="34" charset="0"/>
                </a:rPr>
                <a:t>.</a:t>
              </a:r>
              <a:r>
                <a:rPr lang="pl-PL" sz="800" i="1" dirty="0">
                  <a:latin typeface="Arial" panose="020B0604020202020204" pitchFamily="34" charset="0"/>
                  <a:ea typeface="MS Mincho" panose="02020609040205080304" pitchFamily="49" charset="-128"/>
                  <a:cs typeface="Arial" panose="020B0604020202020204" pitchFamily="34" charset="0"/>
                </a:rPr>
                <a:t>”</a:t>
              </a:r>
              <a:endParaRPr lang="pl-PL" sz="800" i="1" dirty="0">
                <a:latin typeface="Arial" panose="020B0604020202020204" pitchFamily="34" charset="0"/>
                <a:cs typeface="Arial" panose="020B0604020202020204" pitchFamily="34" charset="0"/>
              </a:endParaRPr>
            </a:p>
          </p:txBody>
        </p:sp>
      </p:grpSp>
      <p:pic>
        <p:nvPicPr>
          <p:cNvPr id="2" name="Obraz 1">
            <a:extLst>
              <a:ext uri="{FF2B5EF4-FFF2-40B4-BE49-F238E27FC236}">
                <a16:creationId xmlns:a16="http://schemas.microsoft.com/office/drawing/2014/main" id="{BB0EAC85-47B4-89B2-DCE7-00E9B0CB14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
        <p:nvSpPr>
          <p:cNvPr id="28" name="pole tekstowe 27">
            <a:extLst>
              <a:ext uri="{FF2B5EF4-FFF2-40B4-BE49-F238E27FC236}">
                <a16:creationId xmlns:a16="http://schemas.microsoft.com/office/drawing/2014/main" id="{D97700AF-2428-E32F-1A69-D77E1F403A44}"/>
              </a:ext>
            </a:extLst>
          </p:cNvPr>
          <p:cNvSpPr txBox="1"/>
          <p:nvPr/>
        </p:nvSpPr>
        <p:spPr>
          <a:xfrm>
            <a:off x="961292" y="440141"/>
            <a:ext cx="10023231" cy="553998"/>
          </a:xfrm>
          <a:prstGeom prst="rect">
            <a:avLst/>
          </a:prstGeom>
          <a:noFill/>
        </p:spPr>
        <p:txBody>
          <a:bodyPr wrap="square" rtlCol="0">
            <a:spAutoFit/>
          </a:bodyPr>
          <a:lstStyle/>
          <a:p>
            <a:pPr algn="ctr"/>
            <a:r>
              <a:rPr lang="pl-PL" sz="3000" b="1" noProof="0" dirty="0">
                <a:solidFill>
                  <a:srgbClr val="E72A7C"/>
                </a:solidFill>
                <a:latin typeface="Tahoma" panose="020B0604030504040204" pitchFamily="34" charset="0"/>
                <a:ea typeface="Tahoma" panose="020B0604030504040204" pitchFamily="34" charset="0"/>
                <a:cs typeface="Tahoma" panose="020B0604030504040204" pitchFamily="34" charset="0"/>
              </a:rPr>
              <a:t>CO MÓWIĄ KOBIETY</a:t>
            </a:r>
            <a:endParaRPr lang="pl-PL" sz="3000" dirty="0">
              <a:solidFill>
                <a:srgbClr val="E72A7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927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4ED5BCCB-40F0-794E-86B9-48BC44BCAC98}"/>
              </a:ext>
            </a:extLst>
          </p:cNvPr>
          <p:cNvSpPr/>
          <p:nvPr/>
        </p:nvSpPr>
        <p:spPr>
          <a:xfrm>
            <a:off x="0" y="0"/>
            <a:ext cx="12192000" cy="693582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ole tekstowe 4">
            <a:extLst>
              <a:ext uri="{FF2B5EF4-FFF2-40B4-BE49-F238E27FC236}">
                <a16:creationId xmlns:a16="http://schemas.microsoft.com/office/drawing/2014/main" id="{90312B01-1F78-904B-EF3F-939B1C2596D0}"/>
              </a:ext>
            </a:extLst>
          </p:cNvPr>
          <p:cNvSpPr txBox="1"/>
          <p:nvPr/>
        </p:nvSpPr>
        <p:spPr>
          <a:xfrm>
            <a:off x="1101969" y="3059723"/>
            <a:ext cx="9988062" cy="1938992"/>
          </a:xfrm>
          <a:prstGeom prst="rect">
            <a:avLst/>
          </a:prstGeom>
          <a:noFill/>
        </p:spPr>
        <p:txBody>
          <a:bodyPr wrap="square" rtlCol="0">
            <a:spAutoFit/>
          </a:bodyPr>
          <a:lstStyle/>
          <a:p>
            <a:r>
              <a:rPr lang="pl-PL" sz="4000" b="1" dirty="0">
                <a:solidFill>
                  <a:schemeClr val="bg1"/>
                </a:solidFill>
                <a:latin typeface="Arial" panose="020B0604020202020204" pitchFamily="34" charset="0"/>
                <a:ea typeface="Tahoma" panose="020B0604030504040204" pitchFamily="34" charset="0"/>
                <a:cs typeface="Arial" panose="020B0604020202020204" pitchFamily="34" charset="0"/>
              </a:rPr>
              <a:t>BARIERY</a:t>
            </a:r>
            <a: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t> </a:t>
            </a:r>
            <a:b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t>– co powstrzymuje kobiety od regularnych badań</a:t>
            </a:r>
          </a:p>
        </p:txBody>
      </p:sp>
    </p:spTree>
    <p:extLst>
      <p:ext uri="{BB962C8B-B14F-4D97-AF65-F5344CB8AC3E}">
        <p14:creationId xmlns:p14="http://schemas.microsoft.com/office/powerpoint/2010/main" val="2748926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a 2">
            <a:extLst>
              <a:ext uri="{FF2B5EF4-FFF2-40B4-BE49-F238E27FC236}">
                <a16:creationId xmlns:a16="http://schemas.microsoft.com/office/drawing/2014/main" id="{3239D198-ABD6-4D17-D131-123D7C66B805}"/>
              </a:ext>
            </a:extLst>
          </p:cNvPr>
          <p:cNvGrpSpPr/>
          <p:nvPr/>
        </p:nvGrpSpPr>
        <p:grpSpPr>
          <a:xfrm>
            <a:off x="814329" y="855802"/>
            <a:ext cx="10563342" cy="5273149"/>
            <a:chOff x="352814" y="383758"/>
            <a:chExt cx="11508958" cy="5745194"/>
          </a:xfrm>
        </p:grpSpPr>
        <p:sp>
          <p:nvSpPr>
            <p:cNvPr id="4" name="Prostokąt 3">
              <a:extLst>
                <a:ext uri="{FF2B5EF4-FFF2-40B4-BE49-F238E27FC236}">
                  <a16:creationId xmlns:a16="http://schemas.microsoft.com/office/drawing/2014/main" id="{A18C64B2-77D9-BCF2-FA61-760EDF7E337A}"/>
                </a:ext>
              </a:extLst>
            </p:cNvPr>
            <p:cNvSpPr/>
            <p:nvPr/>
          </p:nvSpPr>
          <p:spPr>
            <a:xfrm>
              <a:off x="352814" y="3970418"/>
              <a:ext cx="2754853" cy="1775841"/>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rostokąt 4">
              <a:extLst>
                <a:ext uri="{FF2B5EF4-FFF2-40B4-BE49-F238E27FC236}">
                  <a16:creationId xmlns:a16="http://schemas.microsoft.com/office/drawing/2014/main" id="{3AD174A9-15A5-2F6B-B362-8FD327BA1F54}"/>
                </a:ext>
              </a:extLst>
            </p:cNvPr>
            <p:cNvSpPr/>
            <p:nvPr/>
          </p:nvSpPr>
          <p:spPr>
            <a:xfrm>
              <a:off x="3281489" y="3877915"/>
              <a:ext cx="2736226" cy="2251037"/>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a:extLst>
                <a:ext uri="{FF2B5EF4-FFF2-40B4-BE49-F238E27FC236}">
                  <a16:creationId xmlns:a16="http://schemas.microsoft.com/office/drawing/2014/main" id="{B1B21F46-865A-6A80-5E35-69B0BCCC83BF}"/>
                </a:ext>
              </a:extLst>
            </p:cNvPr>
            <p:cNvSpPr/>
            <p:nvPr/>
          </p:nvSpPr>
          <p:spPr>
            <a:xfrm>
              <a:off x="6203292" y="3422074"/>
              <a:ext cx="2736227" cy="1771758"/>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rostokąt 6">
              <a:extLst>
                <a:ext uri="{FF2B5EF4-FFF2-40B4-BE49-F238E27FC236}">
                  <a16:creationId xmlns:a16="http://schemas.microsoft.com/office/drawing/2014/main" id="{CE48E589-E947-0406-88E2-7F8952D8E440}"/>
                </a:ext>
              </a:extLst>
            </p:cNvPr>
            <p:cNvSpPr/>
            <p:nvPr/>
          </p:nvSpPr>
          <p:spPr>
            <a:xfrm>
              <a:off x="363453" y="383759"/>
              <a:ext cx="2744214" cy="3388363"/>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Prostokąt 7">
              <a:extLst>
                <a:ext uri="{FF2B5EF4-FFF2-40B4-BE49-F238E27FC236}">
                  <a16:creationId xmlns:a16="http://schemas.microsoft.com/office/drawing/2014/main" id="{4F330FEA-14A1-1364-949D-1DFC2477A3E3}"/>
                </a:ext>
              </a:extLst>
            </p:cNvPr>
            <p:cNvSpPr/>
            <p:nvPr/>
          </p:nvSpPr>
          <p:spPr>
            <a:xfrm>
              <a:off x="3281488" y="383758"/>
              <a:ext cx="2744214" cy="3353254"/>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Prostokąt 8">
              <a:extLst>
                <a:ext uri="{FF2B5EF4-FFF2-40B4-BE49-F238E27FC236}">
                  <a16:creationId xmlns:a16="http://schemas.microsoft.com/office/drawing/2014/main" id="{90117BCF-974E-4FF1-38B7-AF49ADA8D6C0}"/>
                </a:ext>
              </a:extLst>
            </p:cNvPr>
            <p:cNvSpPr/>
            <p:nvPr/>
          </p:nvSpPr>
          <p:spPr>
            <a:xfrm>
              <a:off x="6199523" y="383758"/>
              <a:ext cx="2744214" cy="2890238"/>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pole tekstowe 9">
              <a:extLst>
                <a:ext uri="{FF2B5EF4-FFF2-40B4-BE49-F238E27FC236}">
                  <a16:creationId xmlns:a16="http://schemas.microsoft.com/office/drawing/2014/main" id="{656F1753-8739-3788-B3D1-FCA3785BAE77}"/>
                </a:ext>
              </a:extLst>
            </p:cNvPr>
            <p:cNvSpPr txBox="1"/>
            <p:nvPr/>
          </p:nvSpPr>
          <p:spPr>
            <a:xfrm>
              <a:off x="560472" y="543331"/>
              <a:ext cx="2339536" cy="2699392"/>
            </a:xfrm>
            <a:prstGeom prst="rect">
              <a:avLst/>
            </a:prstGeom>
            <a:noFill/>
          </p:spPr>
          <p:txBody>
            <a:bodyPr wrap="square" rtlCol="0">
              <a:spAutoFit/>
            </a:bodyPr>
            <a:lstStyle/>
            <a:p>
              <a:pPr algn="ctr">
                <a:lnSpc>
                  <a:spcPts val="2100"/>
                </a:lnSpc>
              </a:pPr>
              <a:r>
                <a:rPr lang="pl-PL" sz="1200" b="1" dirty="0">
                  <a:solidFill>
                    <a:srgbClr val="E72A7C"/>
                  </a:solidFill>
                  <a:latin typeface="Arial" panose="020B0604020202020204" pitchFamily="34" charset="0"/>
                  <a:cs typeface="Arial" panose="020B0604020202020204" pitchFamily="34" charset="0"/>
                </a:rPr>
                <a:t>BRAK CZASU</a:t>
              </a:r>
            </a:p>
            <a:p>
              <a:pPr algn="ctr">
                <a:lnSpc>
                  <a:spcPts val="2100"/>
                </a:lnSpc>
              </a:pPr>
              <a:endParaRPr lang="pl-PL" sz="1200" b="1" dirty="0">
                <a:solidFill>
                  <a:srgbClr val="E72A7C"/>
                </a:solidFill>
                <a:latin typeface="Arial" panose="020B0604020202020204" pitchFamily="34" charset="0"/>
                <a:cs typeface="Arial" panose="020B0604020202020204" pitchFamily="34" charset="0"/>
              </a:endParaRPr>
            </a:p>
            <a:p>
              <a:pPr algn="ctr"/>
              <a:r>
                <a:rPr lang="pl-PL" sz="1200" dirty="0">
                  <a:latin typeface="Arial" panose="020B0604020202020204" pitchFamily="34" charset="0"/>
                  <a:cs typeface="Arial" panose="020B0604020202020204" pitchFamily="34" charset="0"/>
                </a:rPr>
                <a:t>O ile w wielu przypadkach jest to tylko wymówka, </a:t>
              </a:r>
              <a:br>
                <a:rPr lang="pl-PL" sz="1200" dirty="0">
                  <a:latin typeface="Arial" panose="020B0604020202020204" pitchFamily="34" charset="0"/>
                  <a:cs typeface="Arial" panose="020B0604020202020204" pitchFamily="34" charset="0"/>
                </a:rPr>
              </a:br>
              <a:r>
                <a:rPr lang="pl-PL" sz="1200" dirty="0">
                  <a:latin typeface="Arial" panose="020B0604020202020204" pitchFamily="34" charset="0"/>
                  <a:cs typeface="Arial" panose="020B0604020202020204" pitchFamily="34" charset="0"/>
                </a:rPr>
                <a:t>o tyle są kobiety, które </a:t>
              </a:r>
              <a:br>
                <a:rPr lang="pl-PL" sz="1200" dirty="0">
                  <a:latin typeface="Arial" panose="020B0604020202020204" pitchFamily="34" charset="0"/>
                  <a:cs typeface="Arial" panose="020B0604020202020204" pitchFamily="34" charset="0"/>
                </a:rPr>
              </a:br>
              <a:r>
                <a:rPr lang="pl-PL" sz="1200" dirty="0">
                  <a:latin typeface="Arial" panose="020B0604020202020204" pitchFamily="34" charset="0"/>
                  <a:cs typeface="Arial" panose="020B0604020202020204" pitchFamily="34" charset="0"/>
                </a:rPr>
                <a:t>nie mogą wziąć wolnego dnia w pracy, nie mogą sobie pozwolić na wizytę prywatną, a badania wykonywane </a:t>
              </a:r>
            </a:p>
            <a:p>
              <a:pPr algn="ctr"/>
              <a:r>
                <a:rPr lang="pl-PL" sz="1200" dirty="0">
                  <a:latin typeface="Arial" panose="020B0604020202020204" pitchFamily="34" charset="0"/>
                  <a:cs typeface="Arial" panose="020B0604020202020204" pitchFamily="34" charset="0"/>
                </a:rPr>
                <a:t>w ramach NFZ dostępne </a:t>
              </a:r>
            </a:p>
            <a:p>
              <a:pPr algn="ctr"/>
              <a:r>
                <a:rPr lang="pl-PL" sz="1200" dirty="0">
                  <a:latin typeface="Arial" panose="020B0604020202020204" pitchFamily="34" charset="0"/>
                  <a:cs typeface="Arial" panose="020B0604020202020204" pitchFamily="34" charset="0"/>
                </a:rPr>
                <a:t>są tylko w godzinach, </a:t>
              </a:r>
            </a:p>
            <a:p>
              <a:pPr algn="ctr"/>
              <a:r>
                <a:rPr lang="pl-PL" sz="1200" dirty="0">
                  <a:latin typeface="Arial" panose="020B0604020202020204" pitchFamily="34" charset="0"/>
                  <a:cs typeface="Arial" panose="020B0604020202020204" pitchFamily="34" charset="0"/>
                </a:rPr>
                <a:t>kiedy są w pracy.</a:t>
              </a:r>
            </a:p>
          </p:txBody>
        </p:sp>
        <p:cxnSp>
          <p:nvCxnSpPr>
            <p:cNvPr id="11" name="Łącznik prosty 10">
              <a:extLst>
                <a:ext uri="{FF2B5EF4-FFF2-40B4-BE49-F238E27FC236}">
                  <a16:creationId xmlns:a16="http://schemas.microsoft.com/office/drawing/2014/main" id="{41F6222D-3656-748C-6C8E-DF9CD2A395A0}"/>
                </a:ext>
              </a:extLst>
            </p:cNvPr>
            <p:cNvCxnSpPr/>
            <p:nvPr/>
          </p:nvCxnSpPr>
          <p:spPr>
            <a:xfrm>
              <a:off x="517198" y="969597"/>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sp>
          <p:nvSpPr>
            <p:cNvPr id="12" name="pole tekstowe 11">
              <a:extLst>
                <a:ext uri="{FF2B5EF4-FFF2-40B4-BE49-F238E27FC236}">
                  <a16:creationId xmlns:a16="http://schemas.microsoft.com/office/drawing/2014/main" id="{C5C88ADD-C5FC-5EC4-01F9-539BE8C54F45}"/>
                </a:ext>
              </a:extLst>
            </p:cNvPr>
            <p:cNvSpPr txBox="1"/>
            <p:nvPr/>
          </p:nvSpPr>
          <p:spPr>
            <a:xfrm>
              <a:off x="3434581" y="512966"/>
              <a:ext cx="2583134" cy="2900590"/>
            </a:xfrm>
            <a:prstGeom prst="rect">
              <a:avLst/>
            </a:prstGeom>
            <a:noFill/>
          </p:spPr>
          <p:txBody>
            <a:bodyPr wrap="square" rtlCol="0">
              <a:spAutoFit/>
            </a:bodyPr>
            <a:lstStyle/>
            <a:p>
              <a:pPr algn="ctr">
                <a:lnSpc>
                  <a:spcPts val="2100"/>
                </a:lnSpc>
              </a:pPr>
              <a:r>
                <a:rPr lang="pl-PL" sz="1200" b="1" dirty="0">
                  <a:solidFill>
                    <a:srgbClr val="E72A7C"/>
                  </a:solidFill>
                  <a:latin typeface="Arial" panose="020B0604020202020204" pitchFamily="34" charset="0"/>
                  <a:cs typeface="Arial" panose="020B0604020202020204" pitchFamily="34" charset="0"/>
                </a:rPr>
                <a:t>BRAK ŚRODKÓW FINANSOWYCH</a:t>
              </a:r>
            </a:p>
            <a:p>
              <a:pPr algn="ctr"/>
              <a:endParaRPr lang="pl-PL" sz="1200" dirty="0">
                <a:latin typeface="Arial" panose="020B0604020202020204" pitchFamily="34" charset="0"/>
                <a:cs typeface="Arial" panose="020B0604020202020204" pitchFamily="34" charset="0"/>
              </a:endParaRPr>
            </a:p>
            <a:p>
              <a:pPr algn="ctr"/>
              <a:r>
                <a:rPr lang="pl-PL" sz="1200" dirty="0">
                  <a:latin typeface="Arial" panose="020B0604020202020204" pitchFamily="34" charset="0"/>
                  <a:cs typeface="Arial" panose="020B0604020202020204" pitchFamily="34" charset="0"/>
                </a:rPr>
                <a:t>Wykonanie badań na NFZ wymaga dużego zaangażowania (zapisanie się, konieczność pamiętania </a:t>
              </a:r>
              <a:br>
                <a:rPr lang="pl-PL" sz="1200" dirty="0">
                  <a:latin typeface="Arial" panose="020B0604020202020204" pitchFamily="34" charset="0"/>
                  <a:cs typeface="Arial" panose="020B0604020202020204" pitchFamily="34" charset="0"/>
                </a:rPr>
              </a:br>
              <a:r>
                <a:rPr lang="pl-PL" sz="1200" dirty="0">
                  <a:latin typeface="Arial" panose="020B0604020202020204" pitchFamily="34" charset="0"/>
                  <a:cs typeface="Arial" panose="020B0604020202020204" pitchFamily="34" charset="0"/>
                </a:rPr>
                <a:t>o odległym terminie) </a:t>
              </a:r>
              <a:br>
                <a:rPr lang="pl-PL" sz="1200" dirty="0">
                  <a:latin typeface="Arial" panose="020B0604020202020204" pitchFamily="34" charset="0"/>
                  <a:cs typeface="Arial" panose="020B0604020202020204" pitchFamily="34" charset="0"/>
                </a:rPr>
              </a:br>
              <a:r>
                <a:rPr lang="pl-PL" sz="1200" dirty="0">
                  <a:latin typeface="Arial" panose="020B0604020202020204" pitchFamily="34" charset="0"/>
                  <a:cs typeface="Arial" panose="020B0604020202020204" pitchFamily="34" charset="0"/>
                </a:rPr>
                <a:t>i dostępności w godzinach pracy. Rozwiązaniem jest zrobienie badań prywatnie, ale na to nie ma wystarczających środków.</a:t>
              </a:r>
            </a:p>
          </p:txBody>
        </p:sp>
        <p:sp>
          <p:nvSpPr>
            <p:cNvPr id="13" name="pole tekstowe 12">
              <a:extLst>
                <a:ext uri="{FF2B5EF4-FFF2-40B4-BE49-F238E27FC236}">
                  <a16:creationId xmlns:a16="http://schemas.microsoft.com/office/drawing/2014/main" id="{4827EE43-7968-FDB7-6395-2D699E95DB88}"/>
                </a:ext>
              </a:extLst>
            </p:cNvPr>
            <p:cNvSpPr txBox="1"/>
            <p:nvPr/>
          </p:nvSpPr>
          <p:spPr>
            <a:xfrm>
              <a:off x="545858" y="4119566"/>
              <a:ext cx="2371868" cy="1399995"/>
            </a:xfrm>
            <a:prstGeom prst="rect">
              <a:avLst/>
            </a:prstGeom>
            <a:noFill/>
          </p:spPr>
          <p:txBody>
            <a:bodyPr wrap="square" rtlCol="0">
              <a:spAutoFit/>
            </a:bodyPr>
            <a:lstStyle/>
            <a:p>
              <a:pPr algn="ctr">
                <a:lnSpc>
                  <a:spcPts val="2100"/>
                </a:lnSpc>
              </a:pPr>
              <a:r>
                <a:rPr lang="pl-PL" sz="1200" b="1" dirty="0">
                  <a:solidFill>
                    <a:srgbClr val="E72A7C"/>
                  </a:solidFill>
                  <a:latin typeface="Arial" panose="020B0604020202020204" pitchFamily="34" charset="0"/>
                  <a:cs typeface="Arial" panose="020B0604020202020204" pitchFamily="34" charset="0"/>
                </a:rPr>
                <a:t>LEPIEJ NIE WIEDZIEĆ</a:t>
              </a:r>
            </a:p>
            <a:p>
              <a:pPr algn="ctr"/>
              <a:endParaRPr lang="pl-PL" sz="1200" dirty="0">
                <a:latin typeface="Arial" panose="020B0604020202020204" pitchFamily="34" charset="0"/>
                <a:cs typeface="Arial" panose="020B0604020202020204" pitchFamily="34" charset="0"/>
              </a:endParaRPr>
            </a:p>
            <a:p>
              <a:pPr algn="ctr"/>
              <a:r>
                <a:rPr lang="pl-PL" sz="1200" dirty="0">
                  <a:latin typeface="Arial" panose="020B0604020202020204" pitchFamily="34" charset="0"/>
                  <a:cs typeface="Arial" panose="020B0604020202020204" pitchFamily="34" charset="0"/>
                </a:rPr>
                <a:t>Jak się człowiek bada, </a:t>
              </a:r>
            </a:p>
            <a:p>
              <a:pPr algn="ctr"/>
              <a:r>
                <a:rPr lang="pl-PL" sz="1200" dirty="0">
                  <a:latin typeface="Arial" panose="020B0604020202020204" pitchFamily="34" charset="0"/>
                  <a:cs typeface="Arial" panose="020B0604020202020204" pitchFamily="34" charset="0"/>
                </a:rPr>
                <a:t>to zawsze coś się znajdzie </a:t>
              </a:r>
            </a:p>
            <a:p>
              <a:pPr algn="ctr"/>
              <a:r>
                <a:rPr lang="pl-PL" sz="1200" dirty="0">
                  <a:latin typeface="Arial" panose="020B0604020202020204" pitchFamily="34" charset="0"/>
                  <a:cs typeface="Arial" panose="020B0604020202020204" pitchFamily="34" charset="0"/>
                </a:rPr>
                <a:t>i wtedy już cały czas jest </a:t>
              </a:r>
            </a:p>
            <a:p>
              <a:pPr algn="ctr"/>
              <a:r>
                <a:rPr lang="pl-PL" sz="1200" dirty="0">
                  <a:latin typeface="Arial" panose="020B0604020202020204" pitchFamily="34" charset="0"/>
                  <a:cs typeface="Arial" panose="020B0604020202020204" pitchFamily="34" charset="0"/>
                </a:rPr>
                <a:t>się chorym.</a:t>
              </a:r>
            </a:p>
          </p:txBody>
        </p:sp>
        <p:sp>
          <p:nvSpPr>
            <p:cNvPr id="14" name="pole tekstowe 13">
              <a:extLst>
                <a:ext uri="{FF2B5EF4-FFF2-40B4-BE49-F238E27FC236}">
                  <a16:creationId xmlns:a16="http://schemas.microsoft.com/office/drawing/2014/main" id="{18E8566D-08D1-96CD-7ECF-D521DEA3310A}"/>
                </a:ext>
              </a:extLst>
            </p:cNvPr>
            <p:cNvSpPr txBox="1"/>
            <p:nvPr/>
          </p:nvSpPr>
          <p:spPr>
            <a:xfrm>
              <a:off x="6347490" y="3514573"/>
              <a:ext cx="2514310" cy="1399996"/>
            </a:xfrm>
            <a:prstGeom prst="rect">
              <a:avLst/>
            </a:prstGeom>
            <a:noFill/>
          </p:spPr>
          <p:txBody>
            <a:bodyPr wrap="square" rtlCol="0">
              <a:spAutoFit/>
            </a:bodyPr>
            <a:lstStyle/>
            <a:p>
              <a:pPr algn="ctr">
                <a:lnSpc>
                  <a:spcPts val="2100"/>
                </a:lnSpc>
              </a:pPr>
              <a:r>
                <a:rPr lang="pl-PL" sz="1200" b="1" dirty="0">
                  <a:solidFill>
                    <a:srgbClr val="E72A7C"/>
                  </a:solidFill>
                  <a:latin typeface="Arial" panose="020B0604020202020204" pitchFamily="34" charset="0"/>
                  <a:cs typeface="Arial" panose="020B0604020202020204" pitchFamily="34" charset="0"/>
                </a:rPr>
                <a:t>STRACH / WSTYD</a:t>
              </a:r>
            </a:p>
            <a:p>
              <a:pPr algn="ctr"/>
              <a:endParaRPr lang="pl-PL" sz="1200" dirty="0">
                <a:latin typeface="Arial" panose="020B0604020202020204" pitchFamily="34" charset="0"/>
                <a:cs typeface="Arial" panose="020B0604020202020204" pitchFamily="34" charset="0"/>
              </a:endParaRPr>
            </a:p>
            <a:p>
              <a:pPr algn="ctr"/>
              <a:r>
                <a:rPr lang="pl-PL" sz="1200" dirty="0">
                  <a:latin typeface="Arial" panose="020B0604020202020204" pitchFamily="34" charset="0"/>
                  <a:cs typeface="Arial" panose="020B0604020202020204" pitchFamily="34" charset="0"/>
                </a:rPr>
                <a:t>Pewne badania, szczególnie ginekologiczne, są</a:t>
              </a:r>
            </a:p>
            <a:p>
              <a:pPr algn="ctr"/>
              <a:r>
                <a:rPr lang="pl-PL" sz="1200" dirty="0">
                  <a:latin typeface="Arial" panose="020B0604020202020204" pitchFamily="34" charset="0"/>
                  <a:cs typeface="Arial" panose="020B0604020202020204" pitchFamily="34" charset="0"/>
                </a:rPr>
                <a:t>nieprzyjemne, bolesne, </a:t>
              </a:r>
            </a:p>
            <a:p>
              <a:pPr algn="ctr"/>
              <a:r>
                <a:rPr lang="pl-PL" sz="1200" dirty="0">
                  <a:latin typeface="Arial" panose="020B0604020202020204" pitchFamily="34" charset="0"/>
                  <a:cs typeface="Arial" panose="020B0604020202020204" pitchFamily="34" charset="0"/>
                </a:rPr>
                <a:t>ucieka się przed nimi.</a:t>
              </a:r>
            </a:p>
          </p:txBody>
        </p:sp>
        <p:sp>
          <p:nvSpPr>
            <p:cNvPr id="15" name="pole tekstowe 14">
              <a:extLst>
                <a:ext uri="{FF2B5EF4-FFF2-40B4-BE49-F238E27FC236}">
                  <a16:creationId xmlns:a16="http://schemas.microsoft.com/office/drawing/2014/main" id="{0084ADBF-5D05-970B-93A0-EAE43381A9DC}"/>
                </a:ext>
              </a:extLst>
            </p:cNvPr>
            <p:cNvSpPr txBox="1"/>
            <p:nvPr/>
          </p:nvSpPr>
          <p:spPr>
            <a:xfrm>
              <a:off x="6172504" y="543331"/>
              <a:ext cx="2787410" cy="2296998"/>
            </a:xfrm>
            <a:prstGeom prst="rect">
              <a:avLst/>
            </a:prstGeom>
            <a:noFill/>
          </p:spPr>
          <p:txBody>
            <a:bodyPr wrap="square" rtlCol="0">
              <a:spAutoFit/>
            </a:bodyPr>
            <a:lstStyle/>
            <a:p>
              <a:pPr algn="ctr">
                <a:lnSpc>
                  <a:spcPts val="2100"/>
                </a:lnSpc>
              </a:pPr>
              <a:r>
                <a:rPr lang="pl-PL" sz="1200" b="1" dirty="0">
                  <a:solidFill>
                    <a:srgbClr val="E72A7C"/>
                  </a:solidFill>
                  <a:latin typeface="Arial" panose="020B0604020202020204" pitchFamily="34" charset="0"/>
                  <a:cs typeface="Arial" panose="020B0604020202020204" pitchFamily="34" charset="0"/>
                </a:rPr>
                <a:t>KONIECZNOŚĆ DŁUGIEGO OCZEKIWANIA NA WIZYTĘ</a:t>
              </a:r>
            </a:p>
            <a:p>
              <a:pPr algn="ctr"/>
              <a:endParaRPr lang="pl-PL" sz="1200" dirty="0">
                <a:latin typeface="Arial" panose="020B0604020202020204" pitchFamily="34" charset="0"/>
                <a:cs typeface="Arial" panose="020B0604020202020204" pitchFamily="34" charset="0"/>
              </a:endParaRPr>
            </a:p>
            <a:p>
              <a:pPr algn="ctr"/>
              <a:r>
                <a:rPr lang="pl-PL" sz="1200" dirty="0">
                  <a:latin typeface="Arial" panose="020B0604020202020204" pitchFamily="34" charset="0"/>
                  <a:cs typeface="Arial" panose="020B0604020202020204" pitchFamily="34" charset="0"/>
                </a:rPr>
                <a:t>To zniechęca wiele kobiet. </a:t>
              </a:r>
              <a:br>
                <a:rPr lang="pl-PL" sz="1200" dirty="0">
                  <a:latin typeface="Arial" panose="020B0604020202020204" pitchFamily="34" charset="0"/>
                  <a:cs typeface="Arial" panose="020B0604020202020204" pitchFamily="34" charset="0"/>
                </a:rPr>
              </a:br>
              <a:r>
                <a:rPr lang="pl-PL" sz="1200" dirty="0">
                  <a:latin typeface="Arial" panose="020B0604020202020204" pitchFamily="34" charset="0"/>
                  <a:cs typeface="Arial" panose="020B0604020202020204" pitchFamily="34" charset="0"/>
                </a:rPr>
                <a:t>Wizja badania, które odbędzie się dopiero za kilka miesięcy, </a:t>
              </a:r>
              <a:br>
                <a:rPr lang="pl-PL" sz="1200" dirty="0">
                  <a:latin typeface="Arial" panose="020B0604020202020204" pitchFamily="34" charset="0"/>
                  <a:cs typeface="Arial" panose="020B0604020202020204" pitchFamily="34" charset="0"/>
                </a:rPr>
              </a:br>
              <a:r>
                <a:rPr lang="pl-PL" sz="1200" dirty="0">
                  <a:latin typeface="Arial" panose="020B0604020202020204" pitchFamily="34" charset="0"/>
                  <a:cs typeface="Arial" panose="020B0604020202020204" pitchFamily="34" charset="0"/>
                </a:rPr>
                <a:t>o którym trzeba pamiętać i na które nie wiadomo czy będzie można iść (przez tak długi czas wiele może się zmienić).</a:t>
              </a:r>
            </a:p>
          </p:txBody>
        </p:sp>
        <p:sp>
          <p:nvSpPr>
            <p:cNvPr id="16" name="pole tekstowe 15">
              <a:extLst>
                <a:ext uri="{FF2B5EF4-FFF2-40B4-BE49-F238E27FC236}">
                  <a16:creationId xmlns:a16="http://schemas.microsoft.com/office/drawing/2014/main" id="{FFB642B2-AB88-88BD-1BA2-2B6A3F5D28B3}"/>
                </a:ext>
              </a:extLst>
            </p:cNvPr>
            <p:cNvSpPr txBox="1"/>
            <p:nvPr/>
          </p:nvSpPr>
          <p:spPr>
            <a:xfrm>
              <a:off x="3394008" y="3979383"/>
              <a:ext cx="2396126" cy="1986820"/>
            </a:xfrm>
            <a:prstGeom prst="rect">
              <a:avLst/>
            </a:prstGeom>
            <a:noFill/>
          </p:spPr>
          <p:txBody>
            <a:bodyPr wrap="square" rtlCol="0">
              <a:spAutoFit/>
            </a:bodyPr>
            <a:lstStyle/>
            <a:p>
              <a:pPr algn="ctr">
                <a:lnSpc>
                  <a:spcPts val="2100"/>
                </a:lnSpc>
              </a:pPr>
              <a:r>
                <a:rPr lang="pl-PL" sz="1200" b="1" dirty="0">
                  <a:solidFill>
                    <a:srgbClr val="E72A7C"/>
                  </a:solidFill>
                  <a:latin typeface="Arial" panose="020B0604020202020204" pitchFamily="34" charset="0"/>
                  <a:cs typeface="Arial" panose="020B0604020202020204" pitchFamily="34" charset="0"/>
                </a:rPr>
                <a:t>BRAK ZACHOROWAŃ </a:t>
              </a:r>
              <a:br>
                <a:rPr lang="pl-PL" sz="1200" b="1" dirty="0">
                  <a:solidFill>
                    <a:srgbClr val="E72A7C"/>
                  </a:solidFill>
                  <a:latin typeface="Arial" panose="020B0604020202020204" pitchFamily="34" charset="0"/>
                  <a:cs typeface="Arial" panose="020B0604020202020204" pitchFamily="34" charset="0"/>
                </a:rPr>
              </a:br>
              <a:r>
                <a:rPr lang="pl-PL" sz="1200" b="1" dirty="0">
                  <a:solidFill>
                    <a:srgbClr val="E72A7C"/>
                  </a:solidFill>
                  <a:latin typeface="Arial" panose="020B0604020202020204" pitchFamily="34" charset="0"/>
                  <a:cs typeface="Arial" panose="020B0604020202020204" pitchFamily="34" charset="0"/>
                </a:rPr>
                <a:t>W RODZINIE</a:t>
              </a:r>
            </a:p>
            <a:p>
              <a:pPr algn="ctr">
                <a:lnSpc>
                  <a:spcPts val="2100"/>
                </a:lnSpc>
              </a:pPr>
              <a:endParaRPr lang="pl-PL" sz="1200" dirty="0">
                <a:latin typeface="Arial" panose="020B0604020202020204" pitchFamily="34" charset="0"/>
                <a:cs typeface="Arial" panose="020B0604020202020204" pitchFamily="34" charset="0"/>
              </a:endParaRPr>
            </a:p>
            <a:p>
              <a:pPr algn="ctr"/>
              <a:r>
                <a:rPr lang="pl-PL" sz="1200" dirty="0">
                  <a:latin typeface="Arial" panose="020B0604020202020204" pitchFamily="34" charset="0"/>
                  <a:cs typeface="Arial" panose="020B0604020202020204" pitchFamily="34" charset="0"/>
                </a:rPr>
                <a:t>Jeżeli w rodzinie nie było </a:t>
              </a:r>
              <a:r>
                <a:rPr lang="pl-PL" sz="1200" dirty="0" err="1">
                  <a:latin typeface="Arial" panose="020B0604020202020204" pitchFamily="34" charset="0"/>
                  <a:cs typeface="Arial" panose="020B0604020202020204" pitchFamily="34" charset="0"/>
                </a:rPr>
                <a:t>zachorowań</a:t>
              </a:r>
              <a:r>
                <a:rPr lang="pl-PL" sz="1200" dirty="0">
                  <a:latin typeface="Arial" panose="020B0604020202020204" pitchFamily="34" charset="0"/>
                  <a:cs typeface="Arial" panose="020B0604020202020204" pitchFamily="34" charset="0"/>
                </a:rPr>
                <a:t> na nowotwory, </a:t>
              </a:r>
            </a:p>
            <a:p>
              <a:pPr algn="ctr"/>
              <a:r>
                <a:rPr lang="pl-PL" sz="1200" dirty="0">
                  <a:latin typeface="Arial" panose="020B0604020202020204" pitchFamily="34" charset="0"/>
                  <a:cs typeface="Arial" panose="020B0604020202020204" pitchFamily="34" charset="0"/>
                </a:rPr>
                <a:t>to nie ma obciążenia genetycznego i nie trzeba </a:t>
              </a:r>
            </a:p>
            <a:p>
              <a:pPr algn="ctr"/>
              <a:r>
                <a:rPr lang="pl-PL" sz="1200" dirty="0">
                  <a:latin typeface="Arial" panose="020B0604020202020204" pitchFamily="34" charset="0"/>
                  <a:cs typeface="Arial" panose="020B0604020202020204" pitchFamily="34" charset="0"/>
                </a:rPr>
                <a:t>się badać.</a:t>
              </a:r>
            </a:p>
          </p:txBody>
        </p:sp>
        <p:cxnSp>
          <p:nvCxnSpPr>
            <p:cNvPr id="17" name="Łącznik prosty 16">
              <a:extLst>
                <a:ext uri="{FF2B5EF4-FFF2-40B4-BE49-F238E27FC236}">
                  <a16:creationId xmlns:a16="http://schemas.microsoft.com/office/drawing/2014/main" id="{82206937-D3EB-6DE7-0CDD-87CEE846E635}"/>
                </a:ext>
              </a:extLst>
            </p:cNvPr>
            <p:cNvCxnSpPr/>
            <p:nvPr/>
          </p:nvCxnSpPr>
          <p:spPr>
            <a:xfrm>
              <a:off x="3434581" y="1206641"/>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cxnSp>
          <p:nvCxnSpPr>
            <p:cNvPr id="19" name="Łącznik prosty 18">
              <a:extLst>
                <a:ext uri="{FF2B5EF4-FFF2-40B4-BE49-F238E27FC236}">
                  <a16:creationId xmlns:a16="http://schemas.microsoft.com/office/drawing/2014/main" id="{CCB3654A-B9FE-3B2A-4042-6A606F8BA11C}"/>
                </a:ext>
              </a:extLst>
            </p:cNvPr>
            <p:cNvCxnSpPr/>
            <p:nvPr/>
          </p:nvCxnSpPr>
          <p:spPr>
            <a:xfrm>
              <a:off x="6323562" y="1305204"/>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cxnSp>
          <p:nvCxnSpPr>
            <p:cNvPr id="20" name="Łącznik prosty 19">
              <a:extLst>
                <a:ext uri="{FF2B5EF4-FFF2-40B4-BE49-F238E27FC236}">
                  <a16:creationId xmlns:a16="http://schemas.microsoft.com/office/drawing/2014/main" id="{1ABAE1CA-F49F-197A-F6B5-70E00A4D3321}"/>
                </a:ext>
              </a:extLst>
            </p:cNvPr>
            <p:cNvCxnSpPr/>
            <p:nvPr/>
          </p:nvCxnSpPr>
          <p:spPr>
            <a:xfrm>
              <a:off x="6361998" y="3932116"/>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cxnSp>
          <p:nvCxnSpPr>
            <p:cNvPr id="21" name="Łącznik prosty 20">
              <a:extLst>
                <a:ext uri="{FF2B5EF4-FFF2-40B4-BE49-F238E27FC236}">
                  <a16:creationId xmlns:a16="http://schemas.microsoft.com/office/drawing/2014/main" id="{1B376D07-3947-0799-A8A2-E4B429C78B2A}"/>
                </a:ext>
              </a:extLst>
            </p:cNvPr>
            <p:cNvCxnSpPr/>
            <p:nvPr/>
          </p:nvCxnSpPr>
          <p:spPr>
            <a:xfrm>
              <a:off x="3394008" y="4708295"/>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cxnSp>
          <p:nvCxnSpPr>
            <p:cNvPr id="22" name="Łącznik prosty 21">
              <a:extLst>
                <a:ext uri="{FF2B5EF4-FFF2-40B4-BE49-F238E27FC236}">
                  <a16:creationId xmlns:a16="http://schemas.microsoft.com/office/drawing/2014/main" id="{5EAD0D14-680D-7CE6-ECA9-65C65D382EC1}"/>
                </a:ext>
              </a:extLst>
            </p:cNvPr>
            <p:cNvCxnSpPr/>
            <p:nvPr/>
          </p:nvCxnSpPr>
          <p:spPr>
            <a:xfrm>
              <a:off x="517197" y="4535131"/>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sp>
          <p:nvSpPr>
            <p:cNvPr id="23" name="Prostokąt 22">
              <a:extLst>
                <a:ext uri="{FF2B5EF4-FFF2-40B4-BE49-F238E27FC236}">
                  <a16:creationId xmlns:a16="http://schemas.microsoft.com/office/drawing/2014/main" id="{C0362538-DBD8-2003-6E7D-0010650269CD}"/>
                </a:ext>
              </a:extLst>
            </p:cNvPr>
            <p:cNvSpPr/>
            <p:nvPr/>
          </p:nvSpPr>
          <p:spPr>
            <a:xfrm>
              <a:off x="9117558" y="383759"/>
              <a:ext cx="2744214" cy="2623795"/>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4" name="pole tekstowe 23">
              <a:extLst>
                <a:ext uri="{FF2B5EF4-FFF2-40B4-BE49-F238E27FC236}">
                  <a16:creationId xmlns:a16="http://schemas.microsoft.com/office/drawing/2014/main" id="{4382D2D3-A4F8-82E5-B5A7-3ED3E7312888}"/>
                </a:ext>
              </a:extLst>
            </p:cNvPr>
            <p:cNvSpPr txBox="1"/>
            <p:nvPr/>
          </p:nvSpPr>
          <p:spPr>
            <a:xfrm>
              <a:off x="9197235" y="512966"/>
              <a:ext cx="2600397" cy="2003587"/>
            </a:xfrm>
            <a:prstGeom prst="rect">
              <a:avLst/>
            </a:prstGeom>
            <a:noFill/>
          </p:spPr>
          <p:txBody>
            <a:bodyPr wrap="square" rtlCol="0">
              <a:spAutoFit/>
            </a:bodyPr>
            <a:lstStyle/>
            <a:p>
              <a:pPr algn="ctr">
                <a:lnSpc>
                  <a:spcPts val="2100"/>
                </a:lnSpc>
              </a:pPr>
              <a:r>
                <a:rPr lang="pl-PL" sz="1200" b="1" dirty="0">
                  <a:solidFill>
                    <a:srgbClr val="E72A7C"/>
                  </a:solidFill>
                  <a:latin typeface="Arial" panose="020B0604020202020204" pitchFamily="34" charset="0"/>
                  <a:cs typeface="Arial" panose="020B0604020202020204" pitchFamily="34" charset="0"/>
                </a:rPr>
                <a:t>DEPRESJA / ALIENACJA</a:t>
              </a:r>
            </a:p>
            <a:p>
              <a:pPr algn="ctr"/>
              <a:endParaRPr lang="pl-PL" sz="1200" dirty="0">
                <a:latin typeface="Arial" panose="020B0604020202020204" pitchFamily="34" charset="0"/>
                <a:cs typeface="Arial" panose="020B0604020202020204" pitchFamily="34" charset="0"/>
              </a:endParaRPr>
            </a:p>
            <a:p>
              <a:pPr algn="ctr"/>
              <a:r>
                <a:rPr lang="pl-PL" sz="1200" dirty="0">
                  <a:latin typeface="Arial" panose="020B0604020202020204" pitchFamily="34" charset="0"/>
                  <a:cs typeface="Arial" panose="020B0604020202020204" pitchFamily="34" charset="0"/>
                </a:rPr>
                <a:t>Pojawiła się hipoteza, że </a:t>
              </a:r>
              <a:r>
                <a:rPr lang="pl-PL" sz="1200" dirty="0" err="1">
                  <a:latin typeface="Arial" panose="020B0604020202020204" pitchFamily="34" charset="0"/>
                  <a:cs typeface="Arial" panose="020B0604020202020204" pitchFamily="34" charset="0"/>
                </a:rPr>
                <a:t>covid</a:t>
              </a:r>
              <a:r>
                <a:rPr lang="pl-PL" sz="1200" dirty="0">
                  <a:latin typeface="Arial" panose="020B0604020202020204" pitchFamily="34" charset="0"/>
                  <a:cs typeface="Arial" panose="020B0604020202020204" pitchFamily="34" charset="0"/>
                </a:rPr>
                <a:t>, praca zdalna, nowoczesne technologie zastępujące kontakt z drugim człowiekiem, przyczyniły się do coraz częściej pojawiającej się depresji połączonej z fobią społeczną.</a:t>
              </a:r>
            </a:p>
          </p:txBody>
        </p:sp>
        <p:cxnSp>
          <p:nvCxnSpPr>
            <p:cNvPr id="25" name="Łącznik prosty 24">
              <a:extLst>
                <a:ext uri="{FF2B5EF4-FFF2-40B4-BE49-F238E27FC236}">
                  <a16:creationId xmlns:a16="http://schemas.microsoft.com/office/drawing/2014/main" id="{7AAD3756-5680-FC0F-3DFA-11A4386DDB37}"/>
                </a:ext>
              </a:extLst>
            </p:cNvPr>
            <p:cNvCxnSpPr/>
            <p:nvPr/>
          </p:nvCxnSpPr>
          <p:spPr>
            <a:xfrm>
              <a:off x="9254786" y="969597"/>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sp>
          <p:nvSpPr>
            <p:cNvPr id="26" name="Prostokąt 25">
              <a:extLst>
                <a:ext uri="{FF2B5EF4-FFF2-40B4-BE49-F238E27FC236}">
                  <a16:creationId xmlns:a16="http://schemas.microsoft.com/office/drawing/2014/main" id="{3A6FCC88-672A-FEB1-F793-251CC47F40F5}"/>
                </a:ext>
              </a:extLst>
            </p:cNvPr>
            <p:cNvSpPr/>
            <p:nvPr/>
          </p:nvSpPr>
          <p:spPr>
            <a:xfrm>
              <a:off x="9117109" y="3199387"/>
              <a:ext cx="2744214" cy="2120606"/>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7" name="pole tekstowe 26">
              <a:extLst>
                <a:ext uri="{FF2B5EF4-FFF2-40B4-BE49-F238E27FC236}">
                  <a16:creationId xmlns:a16="http://schemas.microsoft.com/office/drawing/2014/main" id="{FB7A3CC2-E51A-29F7-83BB-0D83105B9A51}"/>
                </a:ext>
              </a:extLst>
            </p:cNvPr>
            <p:cNvSpPr txBox="1"/>
            <p:nvPr/>
          </p:nvSpPr>
          <p:spPr>
            <a:xfrm>
              <a:off x="9240276" y="3270227"/>
              <a:ext cx="2514310" cy="1601193"/>
            </a:xfrm>
            <a:prstGeom prst="rect">
              <a:avLst/>
            </a:prstGeom>
            <a:noFill/>
          </p:spPr>
          <p:txBody>
            <a:bodyPr wrap="square" rtlCol="0">
              <a:spAutoFit/>
            </a:bodyPr>
            <a:lstStyle/>
            <a:p>
              <a:pPr algn="ctr">
                <a:lnSpc>
                  <a:spcPts val="2100"/>
                </a:lnSpc>
              </a:pPr>
              <a:r>
                <a:rPr lang="pl-PL" sz="1200" b="1" dirty="0">
                  <a:solidFill>
                    <a:srgbClr val="E72A7C"/>
                  </a:solidFill>
                  <a:latin typeface="Arial" panose="020B0604020202020204" pitchFamily="34" charset="0"/>
                  <a:cs typeface="Arial" panose="020B0604020202020204" pitchFamily="34" charset="0"/>
                </a:rPr>
                <a:t>DOBRE SAMOPOCZUCIE</a:t>
              </a:r>
            </a:p>
            <a:p>
              <a:pPr algn="ctr"/>
              <a:endParaRPr lang="pl-PL" sz="1200" dirty="0">
                <a:latin typeface="Arial" panose="020B0604020202020204" pitchFamily="34" charset="0"/>
                <a:cs typeface="Arial" panose="020B0604020202020204" pitchFamily="34" charset="0"/>
              </a:endParaRPr>
            </a:p>
            <a:p>
              <a:pPr algn="ctr"/>
              <a:r>
                <a:rPr lang="pl-PL" sz="1200" dirty="0">
                  <a:latin typeface="Arial" panose="020B0604020202020204" pitchFamily="34" charset="0"/>
                  <a:cs typeface="Arial" panose="020B0604020202020204" pitchFamily="34" charset="0"/>
                </a:rPr>
                <a:t>Skoro nic mi nie dolega, dobrze się czuję, </a:t>
              </a:r>
            </a:p>
            <a:p>
              <a:pPr algn="ctr"/>
              <a:r>
                <a:rPr lang="pl-PL" sz="1200" dirty="0">
                  <a:latin typeface="Arial" panose="020B0604020202020204" pitchFamily="34" charset="0"/>
                  <a:cs typeface="Arial" panose="020B0604020202020204" pitchFamily="34" charset="0"/>
                </a:rPr>
                <a:t>to po co mam się badać.</a:t>
              </a:r>
            </a:p>
            <a:p>
              <a:pPr algn="ctr"/>
              <a:r>
                <a:rPr lang="pl-PL" sz="1200" dirty="0">
                  <a:latin typeface="Arial" panose="020B0604020202020204" pitchFamily="34" charset="0"/>
                  <a:cs typeface="Arial" panose="020B0604020202020204" pitchFamily="34" charset="0"/>
                </a:rPr>
                <a:t>Taka postawa często </a:t>
              </a:r>
            </a:p>
            <a:p>
              <a:pPr algn="ctr"/>
              <a:r>
                <a:rPr lang="pl-PL" sz="1200" dirty="0">
                  <a:latin typeface="Arial" panose="020B0604020202020204" pitchFamily="34" charset="0"/>
                  <a:cs typeface="Arial" panose="020B0604020202020204" pitchFamily="34" charset="0"/>
                </a:rPr>
                <a:t>dotyczy młodych kobiet.</a:t>
              </a:r>
            </a:p>
          </p:txBody>
        </p:sp>
        <p:cxnSp>
          <p:nvCxnSpPr>
            <p:cNvPr id="28" name="Łącznik prosty 27">
              <a:extLst>
                <a:ext uri="{FF2B5EF4-FFF2-40B4-BE49-F238E27FC236}">
                  <a16:creationId xmlns:a16="http://schemas.microsoft.com/office/drawing/2014/main" id="{3D96D42D-65F8-4AC5-4587-554CFEAC51AB}"/>
                </a:ext>
              </a:extLst>
            </p:cNvPr>
            <p:cNvCxnSpPr/>
            <p:nvPr/>
          </p:nvCxnSpPr>
          <p:spPr>
            <a:xfrm>
              <a:off x="9254784" y="3737012"/>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grpSp>
      <p:pic>
        <p:nvPicPr>
          <p:cNvPr id="2" name="Obraz 1">
            <a:extLst>
              <a:ext uri="{FF2B5EF4-FFF2-40B4-BE49-F238E27FC236}">
                <a16:creationId xmlns:a16="http://schemas.microsoft.com/office/drawing/2014/main" id="{4641E0D6-16E6-14F2-9E1D-1A2806C192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1408336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rostokąt zaokrąglony 12">
            <a:extLst>
              <a:ext uri="{FF2B5EF4-FFF2-40B4-BE49-F238E27FC236}">
                <a16:creationId xmlns:a16="http://schemas.microsoft.com/office/drawing/2014/main" id="{FA6ED031-B636-9FE6-2AC5-FA2FEB0EED34}"/>
              </a:ext>
            </a:extLst>
          </p:cNvPr>
          <p:cNvSpPr/>
          <p:nvPr/>
        </p:nvSpPr>
        <p:spPr>
          <a:xfrm>
            <a:off x="557002" y="1149048"/>
            <a:ext cx="11022701" cy="4620573"/>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rostokąt 3">
            <a:extLst>
              <a:ext uri="{FF2B5EF4-FFF2-40B4-BE49-F238E27FC236}">
                <a16:creationId xmlns:a16="http://schemas.microsoft.com/office/drawing/2014/main" id="{36889F1F-C774-53D8-E872-D1DEE70A76CD}"/>
              </a:ext>
            </a:extLst>
          </p:cNvPr>
          <p:cNvSpPr/>
          <p:nvPr/>
        </p:nvSpPr>
        <p:spPr>
          <a:xfrm>
            <a:off x="0" y="0"/>
            <a:ext cx="12192000" cy="161994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ole tekstowe 6">
            <a:extLst>
              <a:ext uri="{FF2B5EF4-FFF2-40B4-BE49-F238E27FC236}">
                <a16:creationId xmlns:a16="http://schemas.microsoft.com/office/drawing/2014/main" id="{18D524CD-4FB0-7790-6F40-651E0E65AB77}"/>
              </a:ext>
            </a:extLst>
          </p:cNvPr>
          <p:cNvSpPr txBox="1"/>
          <p:nvPr/>
        </p:nvSpPr>
        <p:spPr>
          <a:xfrm>
            <a:off x="5638293" y="590095"/>
            <a:ext cx="6277233" cy="830997"/>
          </a:xfrm>
          <a:prstGeom prst="rect">
            <a:avLst/>
          </a:prstGeom>
          <a:noFill/>
        </p:spPr>
        <p:txBody>
          <a:bodyPr wrap="square" rtlCol="0">
            <a:spAutoFit/>
          </a:bodyPr>
          <a:lstStyle/>
          <a:p>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Największymi barierami są koszty (w sektorze prywatnym), odległe terminy (w sektorze państwowym) brak czasu i inne obowiązki (zwłaszcza dla kobiet powyżej 45 r. życia)</a:t>
            </a:r>
            <a:endParaRPr lang="pl-PL" sz="1600" dirty="0">
              <a:solidFill>
                <a:schemeClr val="bg1"/>
              </a:solidFill>
              <a:latin typeface="Arial" panose="020B0604020202020204" pitchFamily="34" charset="0"/>
              <a:cs typeface="Arial" panose="020B0604020202020204" pitchFamily="34" charset="0"/>
            </a:endParaRPr>
          </a:p>
        </p:txBody>
      </p:sp>
      <p:sp>
        <p:nvSpPr>
          <p:cNvPr id="8" name="Prostokąt 7">
            <a:extLst>
              <a:ext uri="{FF2B5EF4-FFF2-40B4-BE49-F238E27FC236}">
                <a16:creationId xmlns:a16="http://schemas.microsoft.com/office/drawing/2014/main" id="{A9B93E55-D90A-50AC-17BB-C63146DC2F63}"/>
              </a:ext>
            </a:extLst>
          </p:cNvPr>
          <p:cNvSpPr/>
          <p:nvPr/>
        </p:nvSpPr>
        <p:spPr>
          <a:xfrm>
            <a:off x="731837" y="1710821"/>
            <a:ext cx="9672369" cy="276999"/>
          </a:xfrm>
          <a:prstGeom prst="rect">
            <a:avLst/>
          </a:prstGeom>
        </p:spPr>
        <p:txBody>
          <a:bodyPr wrap="square">
            <a:spAutoFit/>
          </a:bodyPr>
          <a:lstStyle/>
          <a:p>
            <a:pPr>
              <a:spcBef>
                <a:spcPts val="600"/>
              </a:spcBef>
              <a:spcAft>
                <a:spcPts val="600"/>
              </a:spcAft>
            </a:pPr>
            <a:r>
              <a:rPr lang="pl-PL" sz="1200" b="1" dirty="0">
                <a:latin typeface="Calibri" panose="020F0502020204030204" pitchFamily="34" charset="0"/>
                <a:ea typeface="Times New Roman" panose="02020603050405020304" pitchFamily="18" charset="0"/>
              </a:rPr>
              <a:t>Co demotywuje Cię do wykonywania badań piersi? </a:t>
            </a:r>
            <a:r>
              <a:rPr lang="pl-PL" sz="1200" dirty="0">
                <a:latin typeface="Calibri" panose="020F0502020204030204" pitchFamily="34" charset="0"/>
                <a:ea typeface="Times New Roman" panose="02020603050405020304" pitchFamily="18" charset="0"/>
              </a:rPr>
              <a:t>N = 1189 (ogół Polek w wieku 20-60 lat) / max. 3</a:t>
            </a:r>
            <a:endParaRPr lang="pl-PL" sz="1200" dirty="0">
              <a:latin typeface="Calibri" panose="020F0502020204030204" pitchFamily="34" charset="0"/>
              <a:cs typeface="Times New Roman" panose="02020603050405020304" pitchFamily="18" charset="0"/>
            </a:endParaRPr>
          </a:p>
        </p:txBody>
      </p:sp>
      <p:graphicFrame>
        <p:nvGraphicFramePr>
          <p:cNvPr id="33" name="Wykres 32">
            <a:extLst>
              <a:ext uri="{FF2B5EF4-FFF2-40B4-BE49-F238E27FC236}">
                <a16:creationId xmlns:a16="http://schemas.microsoft.com/office/drawing/2014/main" id="{61B2BDB4-49D5-EF48-FDF8-196276AD3CC0}"/>
              </a:ext>
            </a:extLst>
          </p:cNvPr>
          <p:cNvGraphicFramePr/>
          <p:nvPr>
            <p:extLst>
              <p:ext uri="{D42A27DB-BD31-4B8C-83A1-F6EECF244321}">
                <p14:modId xmlns:p14="http://schemas.microsoft.com/office/powerpoint/2010/main" val="627832862"/>
              </p:ext>
            </p:extLst>
          </p:nvPr>
        </p:nvGraphicFramePr>
        <p:xfrm>
          <a:off x="1283636" y="1975301"/>
          <a:ext cx="8206340" cy="3595548"/>
        </p:xfrm>
        <a:graphic>
          <a:graphicData uri="http://schemas.openxmlformats.org/drawingml/2006/chart">
            <c:chart xmlns:c="http://schemas.openxmlformats.org/drawingml/2006/chart" xmlns:r="http://schemas.openxmlformats.org/officeDocument/2006/relationships" r:id="rId2"/>
          </a:graphicData>
        </a:graphic>
      </p:graphicFrame>
      <p:cxnSp>
        <p:nvCxnSpPr>
          <p:cNvPr id="34" name="Łącznik prosty ze strzałką 33">
            <a:extLst>
              <a:ext uri="{FF2B5EF4-FFF2-40B4-BE49-F238E27FC236}">
                <a16:creationId xmlns:a16="http://schemas.microsoft.com/office/drawing/2014/main" id="{16EFAD98-9302-1E90-8C62-F358539510A7}"/>
              </a:ext>
            </a:extLst>
          </p:cNvPr>
          <p:cNvCxnSpPr>
            <a:cxnSpLocks/>
          </p:cNvCxnSpPr>
          <p:nvPr/>
        </p:nvCxnSpPr>
        <p:spPr>
          <a:xfrm>
            <a:off x="6149241" y="4916521"/>
            <a:ext cx="51645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pole tekstowe 34">
            <a:extLst>
              <a:ext uri="{FF2B5EF4-FFF2-40B4-BE49-F238E27FC236}">
                <a16:creationId xmlns:a16="http://schemas.microsoft.com/office/drawing/2014/main" id="{2E474B2C-E65D-C44C-5049-F76773FD6285}"/>
              </a:ext>
            </a:extLst>
          </p:cNvPr>
          <p:cNvSpPr txBox="1"/>
          <p:nvPr/>
        </p:nvSpPr>
        <p:spPr>
          <a:xfrm>
            <a:off x="6665695" y="4798773"/>
            <a:ext cx="3975332" cy="276999"/>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20-24 latki </a:t>
            </a:r>
            <a:r>
              <a:rPr lang="pl-PL" sz="1200" dirty="0">
                <a:latin typeface="Arial" panose="020B0604020202020204" pitchFamily="34" charset="0"/>
                <a:cs typeface="Arial" panose="020B0604020202020204" pitchFamily="34" charset="0"/>
              </a:rPr>
              <a:t>(11%)</a:t>
            </a:r>
          </a:p>
        </p:txBody>
      </p:sp>
      <p:sp>
        <p:nvSpPr>
          <p:cNvPr id="36" name="Dymek mowy: prostokąt 5">
            <a:extLst>
              <a:ext uri="{FF2B5EF4-FFF2-40B4-BE49-F238E27FC236}">
                <a16:creationId xmlns:a16="http://schemas.microsoft.com/office/drawing/2014/main" id="{27D1A2E3-680A-3F00-CD3B-66287D43D975}"/>
              </a:ext>
            </a:extLst>
          </p:cNvPr>
          <p:cNvSpPr/>
          <p:nvPr/>
        </p:nvSpPr>
        <p:spPr>
          <a:xfrm>
            <a:off x="6532471" y="5136258"/>
            <a:ext cx="3799051" cy="562176"/>
          </a:xfrm>
          <a:prstGeom prst="wedgeRectCallout">
            <a:avLst>
              <a:gd name="adj1" fmla="val -68636"/>
              <a:gd name="adj2" fmla="val -38133"/>
            </a:avLst>
          </a:prstGeom>
          <a:solidFill>
            <a:srgbClr val="E72A7C">
              <a:alpha val="1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180000" rtlCol="0" anchor="ctr"/>
          <a:lstStyle/>
          <a:p>
            <a:r>
              <a:rPr lang="pl-PL" sz="1000" dirty="0">
                <a:solidFill>
                  <a:schemeClr val="tx1"/>
                </a:solidFill>
                <a:latin typeface="Arial" panose="020B0604020202020204" pitchFamily="34" charset="0"/>
                <a:cs typeface="Arial" panose="020B0604020202020204" pitchFamily="34" charset="0"/>
              </a:rPr>
              <a:t>m.in.: szkodliwość badania, deformacja piersi po badaniu, niekompetencja lekarzy, trudności w dostępie dla kobiet z niepełnosprawnością ruchową, bolesność badania</a:t>
            </a:r>
          </a:p>
        </p:txBody>
      </p:sp>
      <p:cxnSp>
        <p:nvCxnSpPr>
          <p:cNvPr id="37" name="Łącznik prosty ze strzałką 36">
            <a:extLst>
              <a:ext uri="{FF2B5EF4-FFF2-40B4-BE49-F238E27FC236}">
                <a16:creationId xmlns:a16="http://schemas.microsoft.com/office/drawing/2014/main" id="{8221C46F-AB23-7835-6E03-776439E2D8BE}"/>
              </a:ext>
            </a:extLst>
          </p:cNvPr>
          <p:cNvCxnSpPr>
            <a:cxnSpLocks/>
          </p:cNvCxnSpPr>
          <p:nvPr/>
        </p:nvCxnSpPr>
        <p:spPr>
          <a:xfrm>
            <a:off x="6196756" y="4684393"/>
            <a:ext cx="51645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pole tekstowe 37">
            <a:extLst>
              <a:ext uri="{FF2B5EF4-FFF2-40B4-BE49-F238E27FC236}">
                <a16:creationId xmlns:a16="http://schemas.microsoft.com/office/drawing/2014/main" id="{53B96CD4-9C5C-EE33-28C5-F38B33E67102}"/>
              </a:ext>
            </a:extLst>
          </p:cNvPr>
          <p:cNvSpPr txBox="1"/>
          <p:nvPr/>
        </p:nvSpPr>
        <p:spPr>
          <a:xfrm>
            <a:off x="6713209" y="4566645"/>
            <a:ext cx="4130117" cy="276999"/>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20-24 latki </a:t>
            </a:r>
            <a:r>
              <a:rPr lang="pl-PL" sz="1200" dirty="0">
                <a:latin typeface="Arial" panose="020B0604020202020204" pitchFamily="34" charset="0"/>
                <a:cs typeface="Arial" panose="020B0604020202020204" pitchFamily="34" charset="0"/>
              </a:rPr>
              <a:t>(19%); </a:t>
            </a:r>
            <a:r>
              <a:rPr lang="pl-PL" sz="1200" b="1" dirty="0">
                <a:latin typeface="Arial" panose="020B0604020202020204" pitchFamily="34" charset="0"/>
                <a:cs typeface="Arial" panose="020B0604020202020204" pitchFamily="34" charset="0"/>
              </a:rPr>
              <a:t>25-34 latki </a:t>
            </a:r>
            <a:r>
              <a:rPr lang="pl-PL" sz="1200" dirty="0">
                <a:latin typeface="Arial" panose="020B0604020202020204" pitchFamily="34" charset="0"/>
                <a:cs typeface="Arial" panose="020B0604020202020204" pitchFamily="34" charset="0"/>
              </a:rPr>
              <a:t>(13%)</a:t>
            </a:r>
          </a:p>
        </p:txBody>
      </p:sp>
      <p:cxnSp>
        <p:nvCxnSpPr>
          <p:cNvPr id="39" name="Łącznik prosty ze strzałką 38">
            <a:extLst>
              <a:ext uri="{FF2B5EF4-FFF2-40B4-BE49-F238E27FC236}">
                <a16:creationId xmlns:a16="http://schemas.microsoft.com/office/drawing/2014/main" id="{B4DC5B1C-55AA-1D23-8DBC-2B457137336A}"/>
              </a:ext>
            </a:extLst>
          </p:cNvPr>
          <p:cNvCxnSpPr>
            <a:cxnSpLocks/>
          </p:cNvCxnSpPr>
          <p:nvPr/>
        </p:nvCxnSpPr>
        <p:spPr>
          <a:xfrm>
            <a:off x="6414536" y="4157651"/>
            <a:ext cx="51645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pole tekstowe 39">
            <a:extLst>
              <a:ext uri="{FF2B5EF4-FFF2-40B4-BE49-F238E27FC236}">
                <a16:creationId xmlns:a16="http://schemas.microsoft.com/office/drawing/2014/main" id="{EAE3AD1E-0A46-A11A-A5CA-033AD28C0A87}"/>
              </a:ext>
            </a:extLst>
          </p:cNvPr>
          <p:cNvSpPr txBox="1"/>
          <p:nvPr/>
        </p:nvSpPr>
        <p:spPr>
          <a:xfrm>
            <a:off x="6930990" y="4039903"/>
            <a:ext cx="2360990" cy="223108"/>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25-34 latki </a:t>
            </a:r>
            <a:r>
              <a:rPr lang="pl-PL" sz="1200" dirty="0">
                <a:latin typeface="Arial" panose="020B0604020202020204" pitchFamily="34" charset="0"/>
                <a:cs typeface="Arial" panose="020B0604020202020204" pitchFamily="34" charset="0"/>
              </a:rPr>
              <a:t>(14%)</a:t>
            </a:r>
          </a:p>
        </p:txBody>
      </p:sp>
      <p:cxnSp>
        <p:nvCxnSpPr>
          <p:cNvPr id="41" name="Łącznik prosty ze strzałką 40">
            <a:extLst>
              <a:ext uri="{FF2B5EF4-FFF2-40B4-BE49-F238E27FC236}">
                <a16:creationId xmlns:a16="http://schemas.microsoft.com/office/drawing/2014/main" id="{5C0EA1F9-DFAC-3580-A9A4-DC2D49BD0139}"/>
              </a:ext>
            </a:extLst>
          </p:cNvPr>
          <p:cNvCxnSpPr>
            <a:cxnSpLocks/>
          </p:cNvCxnSpPr>
          <p:nvPr/>
        </p:nvCxnSpPr>
        <p:spPr>
          <a:xfrm>
            <a:off x="7190632" y="2370197"/>
            <a:ext cx="51645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pole tekstowe 41">
            <a:extLst>
              <a:ext uri="{FF2B5EF4-FFF2-40B4-BE49-F238E27FC236}">
                <a16:creationId xmlns:a16="http://schemas.microsoft.com/office/drawing/2014/main" id="{C466DC1D-5814-02B8-CC5E-B0688EFBADD3}"/>
              </a:ext>
            </a:extLst>
          </p:cNvPr>
          <p:cNvSpPr txBox="1"/>
          <p:nvPr/>
        </p:nvSpPr>
        <p:spPr>
          <a:xfrm>
            <a:off x="7707086" y="2252449"/>
            <a:ext cx="2719510" cy="223108"/>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45-54 latki </a:t>
            </a:r>
            <a:r>
              <a:rPr lang="pl-PL" sz="1200" dirty="0">
                <a:latin typeface="Arial" panose="020B0604020202020204" pitchFamily="34" charset="0"/>
                <a:cs typeface="Arial" panose="020B0604020202020204" pitchFamily="34" charset="0"/>
              </a:rPr>
              <a:t>(37%); </a:t>
            </a:r>
            <a:r>
              <a:rPr lang="pl-PL" sz="1200" b="1" dirty="0">
                <a:latin typeface="Arial" panose="020B0604020202020204" pitchFamily="34" charset="0"/>
                <a:cs typeface="Arial" panose="020B0604020202020204" pitchFamily="34" charset="0"/>
              </a:rPr>
              <a:t>55-60 latki </a:t>
            </a:r>
            <a:r>
              <a:rPr lang="pl-PL" sz="1200" dirty="0">
                <a:latin typeface="Arial" panose="020B0604020202020204" pitchFamily="34" charset="0"/>
                <a:cs typeface="Arial" panose="020B0604020202020204" pitchFamily="34" charset="0"/>
              </a:rPr>
              <a:t>(43%)</a:t>
            </a:r>
            <a:endParaRPr lang="pl-PL" sz="1200" b="1" dirty="0">
              <a:latin typeface="Arial" panose="020B0604020202020204" pitchFamily="34" charset="0"/>
              <a:cs typeface="Arial" panose="020B0604020202020204" pitchFamily="34" charset="0"/>
            </a:endParaRPr>
          </a:p>
        </p:txBody>
      </p:sp>
      <p:cxnSp>
        <p:nvCxnSpPr>
          <p:cNvPr id="43" name="Łącznik prosty ze strzałką 42">
            <a:extLst>
              <a:ext uri="{FF2B5EF4-FFF2-40B4-BE49-F238E27FC236}">
                <a16:creationId xmlns:a16="http://schemas.microsoft.com/office/drawing/2014/main" id="{C72EA090-0671-F242-41E0-35537EB96289}"/>
              </a:ext>
            </a:extLst>
          </p:cNvPr>
          <p:cNvCxnSpPr>
            <a:cxnSpLocks/>
          </p:cNvCxnSpPr>
          <p:nvPr/>
        </p:nvCxnSpPr>
        <p:spPr>
          <a:xfrm>
            <a:off x="6901582" y="3150667"/>
            <a:ext cx="51645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pole tekstowe 43">
            <a:extLst>
              <a:ext uri="{FF2B5EF4-FFF2-40B4-BE49-F238E27FC236}">
                <a16:creationId xmlns:a16="http://schemas.microsoft.com/office/drawing/2014/main" id="{529CAFA9-2473-E7FC-1F01-D9E5B09B38B9}"/>
              </a:ext>
            </a:extLst>
          </p:cNvPr>
          <p:cNvSpPr txBox="1"/>
          <p:nvPr/>
        </p:nvSpPr>
        <p:spPr>
          <a:xfrm>
            <a:off x="7418036" y="3032919"/>
            <a:ext cx="2733202" cy="223108"/>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mieszkanki wielkich miast </a:t>
            </a:r>
            <a:r>
              <a:rPr lang="pl-PL" sz="1200" dirty="0">
                <a:latin typeface="Arial" panose="020B0604020202020204" pitchFamily="34" charset="0"/>
                <a:cs typeface="Arial" panose="020B0604020202020204" pitchFamily="34" charset="0"/>
              </a:rPr>
              <a:t>(37%)</a:t>
            </a:r>
            <a:endParaRPr lang="pl-PL" sz="1200" b="1" dirty="0">
              <a:latin typeface="Arial" panose="020B0604020202020204" pitchFamily="34" charset="0"/>
              <a:cs typeface="Arial" panose="020B0604020202020204" pitchFamily="34" charset="0"/>
            </a:endParaRPr>
          </a:p>
        </p:txBody>
      </p:sp>
      <p:sp>
        <p:nvSpPr>
          <p:cNvPr id="45" name="pole tekstowe 44">
            <a:extLst>
              <a:ext uri="{FF2B5EF4-FFF2-40B4-BE49-F238E27FC236}">
                <a16:creationId xmlns:a16="http://schemas.microsoft.com/office/drawing/2014/main" id="{9111288B-0590-6AE4-B380-53DA5AA3D131}"/>
              </a:ext>
            </a:extLst>
          </p:cNvPr>
          <p:cNvSpPr txBox="1"/>
          <p:nvPr/>
        </p:nvSpPr>
        <p:spPr>
          <a:xfrm>
            <a:off x="1179407" y="2094401"/>
            <a:ext cx="1393860" cy="461665"/>
          </a:xfrm>
          <a:prstGeom prst="rect">
            <a:avLst/>
          </a:prstGeom>
          <a:noFill/>
        </p:spPr>
        <p:txBody>
          <a:bodyPr wrap="square" rtlCol="0">
            <a:spAutoFit/>
          </a:bodyPr>
          <a:lstStyle/>
          <a:p>
            <a:r>
              <a:rPr lang="pl-PL" sz="1200" b="1" i="1" dirty="0">
                <a:solidFill>
                  <a:srgbClr val="E72A7C"/>
                </a:solidFill>
                <a:latin typeface="Arial" panose="020B0604020202020204" pitchFamily="34" charset="0"/>
                <a:cs typeface="Arial" panose="020B0604020202020204" pitchFamily="34" charset="0"/>
              </a:rPr>
              <a:t>Trudny dostęp</a:t>
            </a:r>
            <a:br>
              <a:rPr lang="pl-PL" sz="1200" b="1" i="1" dirty="0">
                <a:solidFill>
                  <a:srgbClr val="E72A7C"/>
                </a:solidFill>
                <a:latin typeface="Arial" panose="020B0604020202020204" pitchFamily="34" charset="0"/>
                <a:cs typeface="Arial" panose="020B0604020202020204" pitchFamily="34" charset="0"/>
              </a:rPr>
            </a:br>
            <a:r>
              <a:rPr lang="pl-PL" sz="1200" b="1" i="1" dirty="0">
                <a:solidFill>
                  <a:srgbClr val="E72A7C"/>
                </a:solidFill>
                <a:latin typeface="Arial" panose="020B0604020202020204" pitchFamily="34" charset="0"/>
                <a:cs typeface="Arial" panose="020B0604020202020204" pitchFamily="34" charset="0"/>
              </a:rPr>
              <a:t>+ brak czasu</a:t>
            </a:r>
          </a:p>
        </p:txBody>
      </p:sp>
      <p:sp>
        <p:nvSpPr>
          <p:cNvPr id="46" name="Prostokąt 45">
            <a:extLst>
              <a:ext uri="{FF2B5EF4-FFF2-40B4-BE49-F238E27FC236}">
                <a16:creationId xmlns:a16="http://schemas.microsoft.com/office/drawing/2014/main" id="{468E8179-EB9E-EB12-0FFB-668067070536}"/>
              </a:ext>
            </a:extLst>
          </p:cNvPr>
          <p:cNvSpPr/>
          <p:nvPr/>
        </p:nvSpPr>
        <p:spPr>
          <a:xfrm>
            <a:off x="1084333" y="1975301"/>
            <a:ext cx="9247189" cy="758784"/>
          </a:xfrm>
          <a:prstGeom prst="rect">
            <a:avLst/>
          </a:prstGeom>
          <a:noFill/>
          <a:ln w="28575">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ytuł 1">
            <a:extLst>
              <a:ext uri="{FF2B5EF4-FFF2-40B4-BE49-F238E27FC236}">
                <a16:creationId xmlns:a16="http://schemas.microsoft.com/office/drawing/2014/main" id="{80170063-A246-4757-FA43-B8B1081A4706}"/>
              </a:ext>
            </a:extLst>
          </p:cNvPr>
          <p:cNvSpPr txBox="1">
            <a:spLocks/>
          </p:cNvSpPr>
          <p:nvPr/>
        </p:nvSpPr>
        <p:spPr>
          <a:xfrm>
            <a:off x="527554" y="164495"/>
            <a:ext cx="4501645" cy="13280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pl-PL" sz="2000" b="1" dirty="0">
                <a:solidFill>
                  <a:schemeClr val="bg1"/>
                </a:solidFill>
                <a:latin typeface="Arial" panose="020B0604020202020204" pitchFamily="34" charset="0"/>
                <a:cs typeface="Arial" panose="020B0604020202020204" pitchFamily="34" charset="0"/>
              </a:rPr>
            </a:br>
            <a:br>
              <a:rPr lang="pl-PL" sz="2000" b="1" dirty="0">
                <a:solidFill>
                  <a:schemeClr val="bg1"/>
                </a:solidFill>
                <a:latin typeface="Arial" panose="020B0604020202020204" pitchFamily="34" charset="0"/>
                <a:cs typeface="Arial" panose="020B0604020202020204" pitchFamily="34" charset="0"/>
              </a:rPr>
            </a:br>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Co nas powstrzymuje przed profilaktyką</a:t>
            </a:r>
            <a:br>
              <a:rPr lang="pl-PL" sz="2000" b="1" dirty="0">
                <a:solidFill>
                  <a:schemeClr val="bg1"/>
                </a:solidFill>
                <a:latin typeface="Arial" panose="020B0604020202020204" pitchFamily="34" charset="0"/>
                <a:cs typeface="Arial" panose="020B0604020202020204" pitchFamily="34" charset="0"/>
              </a:rPr>
            </a:br>
            <a:endParaRPr lang="en-AU" sz="2000" dirty="0">
              <a:solidFill>
                <a:schemeClr val="bg1"/>
              </a:solidFill>
              <a:latin typeface="Arial" panose="020B0604020202020204" pitchFamily="34" charset="0"/>
              <a:cs typeface="Arial" panose="020B0604020202020204" pitchFamily="34" charset="0"/>
            </a:endParaRPr>
          </a:p>
        </p:txBody>
      </p:sp>
      <p:pic>
        <p:nvPicPr>
          <p:cNvPr id="12" name="Obraz 11">
            <a:extLst>
              <a:ext uri="{FF2B5EF4-FFF2-40B4-BE49-F238E27FC236}">
                <a16:creationId xmlns:a16="http://schemas.microsoft.com/office/drawing/2014/main" id="{DDB47A7B-FB1C-58F4-E6FB-C97252EB16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
        <p:nvSpPr>
          <p:cNvPr id="14" name="pole tekstowe 13">
            <a:extLst>
              <a:ext uri="{FF2B5EF4-FFF2-40B4-BE49-F238E27FC236}">
                <a16:creationId xmlns:a16="http://schemas.microsoft.com/office/drawing/2014/main" id="{386AC43F-4684-B97C-958A-94710ACD312A}"/>
              </a:ext>
            </a:extLst>
          </p:cNvPr>
          <p:cNvSpPr txBox="1"/>
          <p:nvPr/>
        </p:nvSpPr>
        <p:spPr>
          <a:xfrm>
            <a:off x="4256580" y="-378996"/>
            <a:ext cx="4180800" cy="2400657"/>
          </a:xfrm>
          <a:prstGeom prst="rect">
            <a:avLst/>
          </a:prstGeom>
          <a:noFill/>
          <a:ln>
            <a:noFill/>
          </a:ln>
        </p:spPr>
        <p:txBody>
          <a:bodyPr wrap="square">
            <a:spAutoFit/>
          </a:bodyPr>
          <a:lstStyle/>
          <a:p>
            <a:r>
              <a:rPr lang="pl-PL" sz="15000" b="1" dirty="0">
                <a:solidFill>
                  <a:schemeClr val="bg1">
                    <a:alpha val="50054"/>
                  </a:schemeClr>
                </a:solidFill>
                <a:latin typeface="Arial" panose="020B0604020202020204" pitchFamily="34" charset="0"/>
                <a:ea typeface="Tahoma" panose="020B0604030504040204" pitchFamily="34" charset="0"/>
                <a:cs typeface="Arial" panose="020B0604020202020204" pitchFamily="34" charset="0"/>
              </a:rPr>
              <a:t>?</a:t>
            </a:r>
            <a:endParaRPr lang="pl-PL" sz="9600" dirty="0"/>
          </a:p>
        </p:txBody>
      </p:sp>
    </p:spTree>
    <p:extLst>
      <p:ext uri="{BB962C8B-B14F-4D97-AF65-F5344CB8AC3E}">
        <p14:creationId xmlns:p14="http://schemas.microsoft.com/office/powerpoint/2010/main" val="1768610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rostokąt zaokrąglony 16">
            <a:extLst>
              <a:ext uri="{FF2B5EF4-FFF2-40B4-BE49-F238E27FC236}">
                <a16:creationId xmlns:a16="http://schemas.microsoft.com/office/drawing/2014/main" id="{39F5D7D6-528F-98D1-C310-D4F880457742}"/>
              </a:ext>
            </a:extLst>
          </p:cNvPr>
          <p:cNvSpPr/>
          <p:nvPr/>
        </p:nvSpPr>
        <p:spPr>
          <a:xfrm>
            <a:off x="557002" y="1149048"/>
            <a:ext cx="11022701" cy="4620573"/>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ole tekstowe 3">
            <a:extLst>
              <a:ext uri="{FF2B5EF4-FFF2-40B4-BE49-F238E27FC236}">
                <a16:creationId xmlns:a16="http://schemas.microsoft.com/office/drawing/2014/main" id="{17CDBE74-9957-4C8D-D244-3F9FBFC966C8}"/>
              </a:ext>
            </a:extLst>
          </p:cNvPr>
          <p:cNvSpPr txBox="1"/>
          <p:nvPr/>
        </p:nvSpPr>
        <p:spPr>
          <a:xfrm>
            <a:off x="689443" y="492901"/>
            <a:ext cx="10023231" cy="553998"/>
          </a:xfrm>
          <a:prstGeom prst="rect">
            <a:avLst/>
          </a:prstGeom>
          <a:noFill/>
        </p:spPr>
        <p:txBody>
          <a:bodyPr wrap="square" rtlCol="0">
            <a:spAutoFit/>
          </a:bodyPr>
          <a:lstStyle/>
          <a:p>
            <a:r>
              <a:rPr lang="pl-PL" sz="3000" b="1" noProof="0" dirty="0">
                <a:solidFill>
                  <a:srgbClr val="E72A7C"/>
                </a:solidFill>
                <a:latin typeface="Tahoma" panose="020B0604030504040204" pitchFamily="34" charset="0"/>
                <a:ea typeface="Tahoma" panose="020B0604030504040204" pitchFamily="34" charset="0"/>
                <a:cs typeface="Tahoma" panose="020B0604030504040204" pitchFamily="34" charset="0"/>
              </a:rPr>
              <a:t>CO MÓWIĄ KOBIETY</a:t>
            </a:r>
            <a:endParaRPr lang="pl-PL" sz="3000" dirty="0">
              <a:solidFill>
                <a:srgbClr val="E72A7C"/>
              </a:solidFill>
              <a:latin typeface="Arial" panose="020B0604020202020204" pitchFamily="34" charset="0"/>
              <a:cs typeface="Arial" panose="020B0604020202020204" pitchFamily="34" charset="0"/>
            </a:endParaRPr>
          </a:p>
        </p:txBody>
      </p:sp>
      <p:pic>
        <p:nvPicPr>
          <p:cNvPr id="2" name="Obraz 1">
            <a:extLst>
              <a:ext uri="{FF2B5EF4-FFF2-40B4-BE49-F238E27FC236}">
                <a16:creationId xmlns:a16="http://schemas.microsoft.com/office/drawing/2014/main" id="{110AA5E7-5805-BEA8-4D24-0EE11D9449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grpSp>
        <p:nvGrpSpPr>
          <p:cNvPr id="3" name="Grupa 2">
            <a:extLst>
              <a:ext uri="{FF2B5EF4-FFF2-40B4-BE49-F238E27FC236}">
                <a16:creationId xmlns:a16="http://schemas.microsoft.com/office/drawing/2014/main" id="{6A2670F7-B22F-A9B4-8A98-339B2A81251C}"/>
              </a:ext>
            </a:extLst>
          </p:cNvPr>
          <p:cNvGrpSpPr/>
          <p:nvPr/>
        </p:nvGrpSpPr>
        <p:grpSpPr>
          <a:xfrm>
            <a:off x="3353285" y="3883317"/>
            <a:ext cx="3784790" cy="1784155"/>
            <a:chOff x="657782" y="2754658"/>
            <a:chExt cx="4546104" cy="2143040"/>
          </a:xfrm>
        </p:grpSpPr>
        <p:pic>
          <p:nvPicPr>
            <p:cNvPr id="5" name="Obraz 4">
              <a:extLst>
                <a:ext uri="{FF2B5EF4-FFF2-40B4-BE49-F238E27FC236}">
                  <a16:creationId xmlns:a16="http://schemas.microsoft.com/office/drawing/2014/main" id="{CA938BA6-8B43-1AD3-557C-A9B1FCDB6B85}"/>
                </a:ext>
              </a:extLst>
            </p:cNvPr>
            <p:cNvPicPr>
              <a:picLocks noChangeAspect="1"/>
            </p:cNvPicPr>
            <p:nvPr/>
          </p:nvPicPr>
          <p:blipFill>
            <a:blip r:embed="rId3"/>
            <a:stretch>
              <a:fillRect/>
            </a:stretch>
          </p:blipFill>
          <p:spPr>
            <a:xfrm>
              <a:off x="657782" y="2754658"/>
              <a:ext cx="4546104" cy="2143040"/>
            </a:xfrm>
            <a:prstGeom prst="rect">
              <a:avLst/>
            </a:prstGeom>
          </p:spPr>
        </p:pic>
        <p:sp>
          <p:nvSpPr>
            <p:cNvPr id="8" name="pole tekstowe 7">
              <a:extLst>
                <a:ext uri="{FF2B5EF4-FFF2-40B4-BE49-F238E27FC236}">
                  <a16:creationId xmlns:a16="http://schemas.microsoft.com/office/drawing/2014/main" id="{95310247-40D9-C66F-9C7D-0352B7D21D13}"/>
                </a:ext>
              </a:extLst>
            </p:cNvPr>
            <p:cNvSpPr txBox="1"/>
            <p:nvPr/>
          </p:nvSpPr>
          <p:spPr>
            <a:xfrm>
              <a:off x="923245" y="3135594"/>
              <a:ext cx="4015177" cy="1185692"/>
            </a:xfrm>
            <a:prstGeom prst="rect">
              <a:avLst/>
            </a:prstGeom>
            <a:noFill/>
          </p:spPr>
          <p:txBody>
            <a:bodyPr wrap="square">
              <a:spAutoFit/>
            </a:bodyPr>
            <a:lstStyle/>
            <a:p>
              <a:pPr>
                <a:lnSpc>
                  <a:spcPct val="150000"/>
                </a:lnSpc>
              </a:pPr>
              <a:r>
                <a:rPr lang="pl-PL" sz="1000" i="1" noProof="0" dirty="0">
                  <a:ea typeface="MS Mincho" panose="02020609040205080304" pitchFamily="49" charset="-128"/>
                  <a:cs typeface="Times New Roman" panose="02020603050405020304" pitchFamily="18" charset="0"/>
                </a:rPr>
                <a:t>„A j</a:t>
              </a:r>
              <a:r>
                <a:rPr lang="pl-PL" sz="1000" i="1" noProof="0" dirty="0">
                  <a:effectLst/>
                  <a:ea typeface="MS Mincho" panose="02020609040205080304" pitchFamily="49" charset="-128"/>
                  <a:cs typeface="Times New Roman" panose="02020603050405020304" pitchFamily="18" charset="0"/>
                </a:rPr>
                <a:t>ak coś znajdą</a:t>
              </a:r>
              <a:r>
                <a:rPr lang="pl-PL" sz="1000" i="1" noProof="0" dirty="0">
                  <a:ea typeface="MS Mincho" panose="02020609040205080304" pitchFamily="49" charset="-128"/>
                  <a:cs typeface="Times New Roman" panose="02020603050405020304" pitchFamily="18" charset="0"/>
                </a:rPr>
                <a:t>? A</a:t>
              </a:r>
              <a:r>
                <a:rPr lang="pl-PL" sz="1000" i="1" noProof="0" dirty="0">
                  <a:effectLst/>
                  <a:ea typeface="MS Mincho" panose="02020609040205080304" pitchFamily="49" charset="-128"/>
                  <a:cs typeface="Times New Roman" panose="02020603050405020304" pitchFamily="18" charset="0"/>
                </a:rPr>
                <a:t> zawsze coś znajdą jak pogrzebią</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będą leczyć. Pewnie też przykłady w rodzinie czy wśród znajomych, gdzie lekarze się mylili, gdzie stawiano błędne diagnozy, fatalne leczenie, skutki były opłakane.</a:t>
              </a:r>
              <a:r>
                <a:rPr lang="pl-PL" sz="1000" i="1" noProof="0" dirty="0">
                  <a:ea typeface="MS Mincho" panose="02020609040205080304" pitchFamily="49" charset="-128"/>
                  <a:cs typeface="Times New Roman" panose="02020603050405020304" pitchFamily="18" charset="0"/>
                </a:rPr>
                <a:t>”</a:t>
              </a:r>
            </a:p>
          </p:txBody>
        </p:sp>
      </p:grpSp>
      <p:grpSp>
        <p:nvGrpSpPr>
          <p:cNvPr id="9" name="Grupa 8">
            <a:extLst>
              <a:ext uri="{FF2B5EF4-FFF2-40B4-BE49-F238E27FC236}">
                <a16:creationId xmlns:a16="http://schemas.microsoft.com/office/drawing/2014/main" id="{A06E8A67-8B43-5656-89E8-45231A24AED8}"/>
              </a:ext>
            </a:extLst>
          </p:cNvPr>
          <p:cNvGrpSpPr/>
          <p:nvPr/>
        </p:nvGrpSpPr>
        <p:grpSpPr>
          <a:xfrm>
            <a:off x="7094081" y="2197390"/>
            <a:ext cx="3784790" cy="1784155"/>
            <a:chOff x="657782" y="2754658"/>
            <a:chExt cx="4546104" cy="2143040"/>
          </a:xfrm>
        </p:grpSpPr>
        <p:pic>
          <p:nvPicPr>
            <p:cNvPr id="10" name="Obraz 9">
              <a:extLst>
                <a:ext uri="{FF2B5EF4-FFF2-40B4-BE49-F238E27FC236}">
                  <a16:creationId xmlns:a16="http://schemas.microsoft.com/office/drawing/2014/main" id="{A6E65764-4B03-8108-3CE3-F162CEEE5772}"/>
                </a:ext>
              </a:extLst>
            </p:cNvPr>
            <p:cNvPicPr>
              <a:picLocks noChangeAspect="1"/>
            </p:cNvPicPr>
            <p:nvPr/>
          </p:nvPicPr>
          <p:blipFill>
            <a:blip r:embed="rId3"/>
            <a:stretch>
              <a:fillRect/>
            </a:stretch>
          </p:blipFill>
          <p:spPr>
            <a:xfrm>
              <a:off x="657782" y="2754658"/>
              <a:ext cx="4546104" cy="2143040"/>
            </a:xfrm>
            <a:prstGeom prst="rect">
              <a:avLst/>
            </a:prstGeom>
          </p:spPr>
        </p:pic>
        <p:sp>
          <p:nvSpPr>
            <p:cNvPr id="11" name="pole tekstowe 10">
              <a:extLst>
                <a:ext uri="{FF2B5EF4-FFF2-40B4-BE49-F238E27FC236}">
                  <a16:creationId xmlns:a16="http://schemas.microsoft.com/office/drawing/2014/main" id="{CF126B6F-97E6-56B4-972E-9D5D1E70B241}"/>
                </a:ext>
              </a:extLst>
            </p:cNvPr>
            <p:cNvSpPr txBox="1"/>
            <p:nvPr/>
          </p:nvSpPr>
          <p:spPr>
            <a:xfrm>
              <a:off x="1049602" y="3275426"/>
              <a:ext cx="4015177" cy="914050"/>
            </a:xfrm>
            <a:prstGeom prst="rect">
              <a:avLst/>
            </a:prstGeom>
            <a:noFill/>
          </p:spPr>
          <p:txBody>
            <a:bodyPr wrap="square">
              <a:spAutoFit/>
            </a:bodyPr>
            <a:lstStyle/>
            <a:p>
              <a:pPr>
                <a:lnSpc>
                  <a:spcPct val="150000"/>
                </a:lnSpc>
              </a:pPr>
              <a:r>
                <a:rPr lang="pl-PL" sz="1000" i="1" noProof="0" dirty="0">
                  <a:effectLst/>
                  <a:ea typeface="MS Mincho" panose="02020609040205080304" pitchFamily="49" charset="-128"/>
                  <a:cs typeface="Times New Roman" panose="02020603050405020304" pitchFamily="18" charset="0"/>
                </a:rPr>
                <a:t>„Jeśli nic mi nie</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dolega, to nie chodzę, bo uważam, </a:t>
              </a:r>
            </a:p>
            <a:p>
              <a:pPr>
                <a:lnSpc>
                  <a:spcPct val="150000"/>
                </a:lnSpc>
              </a:pPr>
              <a:r>
                <a:rPr lang="pl-PL" sz="1000" i="1" noProof="0" dirty="0">
                  <a:effectLst/>
                  <a:ea typeface="MS Mincho" panose="02020609040205080304" pitchFamily="49" charset="-128"/>
                  <a:cs typeface="Times New Roman" panose="02020603050405020304" pitchFamily="18" charset="0"/>
                </a:rPr>
                <a:t>że są bardziej chorzy ode mnie</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i trzeba ustąpić </a:t>
              </a:r>
              <a:r>
                <a:rPr lang="pl-PL" sz="1000" i="1" noProof="0" dirty="0">
                  <a:ea typeface="MS Mincho" panose="02020609040205080304" pitchFamily="49" charset="-128"/>
                  <a:cs typeface="Times New Roman" panose="02020603050405020304" pitchFamily="18" charset="0"/>
                </a:rPr>
                <a:t>im miejsca </a:t>
              </a:r>
            </a:p>
            <a:p>
              <a:pPr>
                <a:lnSpc>
                  <a:spcPct val="150000"/>
                </a:lnSpc>
              </a:pPr>
              <a:r>
                <a:rPr lang="pl-PL" sz="1000" i="1" noProof="0" dirty="0">
                  <a:ea typeface="MS Mincho" panose="02020609040205080304" pitchFamily="49" charset="-128"/>
                  <a:cs typeface="Times New Roman" panose="02020603050405020304" pitchFamily="18" charset="0"/>
                </a:rPr>
                <a:t>na </a:t>
              </a:r>
              <a:r>
                <a:rPr lang="pl-PL" sz="1000" i="1" noProof="0" dirty="0">
                  <a:effectLst/>
                  <a:ea typeface="MS Mincho" panose="02020609040205080304" pitchFamily="49" charset="-128"/>
                  <a:cs typeface="Times New Roman" panose="02020603050405020304" pitchFamily="18" charset="0"/>
                </a:rPr>
                <a:t>polu walki.</a:t>
              </a:r>
              <a:r>
                <a:rPr lang="pl-PL" sz="1000" i="1" noProof="0" dirty="0">
                  <a:ea typeface="MS Mincho" panose="02020609040205080304" pitchFamily="49" charset="-128"/>
                  <a:cs typeface="Times New Roman" panose="02020603050405020304" pitchFamily="18" charset="0"/>
                </a:rPr>
                <a:t>”</a:t>
              </a:r>
            </a:p>
          </p:txBody>
        </p:sp>
      </p:grpSp>
      <p:grpSp>
        <p:nvGrpSpPr>
          <p:cNvPr id="14" name="Grupa 13">
            <a:extLst>
              <a:ext uri="{FF2B5EF4-FFF2-40B4-BE49-F238E27FC236}">
                <a16:creationId xmlns:a16="http://schemas.microsoft.com/office/drawing/2014/main" id="{5EDEA905-A531-882D-2AF6-B773DA662401}"/>
              </a:ext>
            </a:extLst>
          </p:cNvPr>
          <p:cNvGrpSpPr/>
          <p:nvPr/>
        </p:nvGrpSpPr>
        <p:grpSpPr>
          <a:xfrm>
            <a:off x="1248006" y="1541067"/>
            <a:ext cx="5177070" cy="2440478"/>
            <a:chOff x="657782" y="2754658"/>
            <a:chExt cx="6218442" cy="2931383"/>
          </a:xfrm>
        </p:grpSpPr>
        <p:pic>
          <p:nvPicPr>
            <p:cNvPr id="15" name="Obraz 14">
              <a:extLst>
                <a:ext uri="{FF2B5EF4-FFF2-40B4-BE49-F238E27FC236}">
                  <a16:creationId xmlns:a16="http://schemas.microsoft.com/office/drawing/2014/main" id="{E5C20784-C29F-09C6-83C1-6F41B7570B70}"/>
                </a:ext>
              </a:extLst>
            </p:cNvPr>
            <p:cNvPicPr>
              <a:picLocks noChangeAspect="1"/>
            </p:cNvPicPr>
            <p:nvPr/>
          </p:nvPicPr>
          <p:blipFill>
            <a:blip r:embed="rId3"/>
            <a:stretch>
              <a:fillRect/>
            </a:stretch>
          </p:blipFill>
          <p:spPr>
            <a:xfrm>
              <a:off x="657782" y="2754658"/>
              <a:ext cx="6218442" cy="2931383"/>
            </a:xfrm>
            <a:prstGeom prst="rect">
              <a:avLst/>
            </a:prstGeom>
          </p:spPr>
        </p:pic>
        <p:sp>
          <p:nvSpPr>
            <p:cNvPr id="16" name="pole tekstowe 15">
              <a:extLst>
                <a:ext uri="{FF2B5EF4-FFF2-40B4-BE49-F238E27FC236}">
                  <a16:creationId xmlns:a16="http://schemas.microsoft.com/office/drawing/2014/main" id="{07D3E75A-C536-4160-7D24-355DD0C4FF55}"/>
                </a:ext>
              </a:extLst>
            </p:cNvPr>
            <p:cNvSpPr txBox="1"/>
            <p:nvPr/>
          </p:nvSpPr>
          <p:spPr>
            <a:xfrm>
              <a:off x="1049602" y="3275425"/>
              <a:ext cx="5544749" cy="1468578"/>
            </a:xfrm>
            <a:prstGeom prst="rect">
              <a:avLst/>
            </a:prstGeom>
            <a:noFill/>
          </p:spPr>
          <p:txBody>
            <a:bodyPr wrap="square">
              <a:spAutoFit/>
            </a:bodyPr>
            <a:lstStyle/>
            <a:p>
              <a:pPr>
                <a:lnSpc>
                  <a:spcPct val="150000"/>
                </a:lnSpc>
              </a:pPr>
              <a:r>
                <a:rPr lang="pl-PL" sz="1000" i="1" noProof="0" dirty="0">
                  <a:effectLst/>
                  <a:ea typeface="MS Mincho" panose="02020609040205080304" pitchFamily="49" charset="-128"/>
                  <a:cs typeface="Times New Roman" panose="02020603050405020304" pitchFamily="18" charset="0"/>
                </a:rPr>
                <a:t>„Na pewno dużym problemem</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jest kwestia dostępu do tych badań,</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dlatego że na NFZ, żeby się dostać do lekarza, to trzeba</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bardzo długo czekać i często to</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jest kwestia nawet 3-4 miesięcy, więc w momencie, kiedy my umawiamy</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teraz termin na za 3-4 miesiące, no to raz,</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że ja mogę o tym zapomnieć, a dwa, że też może się coś wydarzyć</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że nie będzie można pójść</a:t>
              </a:r>
              <a:r>
                <a:rPr lang="pl-PL" sz="1000" i="1" noProof="0" dirty="0">
                  <a:ea typeface="MS Mincho" panose="02020609040205080304" pitchFamily="49" charset="-128"/>
                  <a:cs typeface="Times New Roman" panose="02020603050405020304" pitchFamily="18" charset="0"/>
                </a:rPr>
                <a:t> </a:t>
              </a:r>
              <a:r>
                <a:rPr lang="pl-PL" sz="1000" i="1" noProof="0" dirty="0">
                  <a:effectLst/>
                  <a:ea typeface="MS Mincho" panose="02020609040205080304" pitchFamily="49" charset="-128"/>
                  <a:cs typeface="Times New Roman" panose="02020603050405020304" pitchFamily="18" charset="0"/>
                </a:rPr>
                <a:t>na tę wizytę, więc ten odległy termin jest demotywujący.</a:t>
              </a:r>
              <a:r>
                <a:rPr lang="pl-PL" sz="1000" i="1" noProof="0" dirty="0">
                  <a:ea typeface="MS Mincho" panose="02020609040205080304" pitchFamily="49" charset="-128"/>
                  <a:cs typeface="Times New Roman" panose="02020603050405020304" pitchFamily="18" charset="0"/>
                </a:rPr>
                <a:t>”</a:t>
              </a:r>
            </a:p>
          </p:txBody>
        </p:sp>
      </p:grpSp>
    </p:spTree>
    <p:extLst>
      <p:ext uri="{BB962C8B-B14F-4D97-AF65-F5344CB8AC3E}">
        <p14:creationId xmlns:p14="http://schemas.microsoft.com/office/powerpoint/2010/main" val="1064113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4ED5BCCB-40F0-794E-86B9-48BC44BCAC98}"/>
              </a:ext>
            </a:extLst>
          </p:cNvPr>
          <p:cNvSpPr/>
          <p:nvPr/>
        </p:nvSpPr>
        <p:spPr>
          <a:xfrm>
            <a:off x="0" y="0"/>
            <a:ext cx="12192000" cy="693582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ole tekstowe 4">
            <a:extLst>
              <a:ext uri="{FF2B5EF4-FFF2-40B4-BE49-F238E27FC236}">
                <a16:creationId xmlns:a16="http://schemas.microsoft.com/office/drawing/2014/main" id="{90312B01-1F78-904B-EF3F-939B1C2596D0}"/>
              </a:ext>
            </a:extLst>
          </p:cNvPr>
          <p:cNvSpPr txBox="1"/>
          <p:nvPr/>
        </p:nvSpPr>
        <p:spPr>
          <a:xfrm>
            <a:off x="1101969" y="3059723"/>
            <a:ext cx="9988062" cy="1323439"/>
          </a:xfrm>
          <a:prstGeom prst="rect">
            <a:avLst/>
          </a:prstGeom>
          <a:noFill/>
        </p:spPr>
        <p:txBody>
          <a:bodyPr wrap="square" rtlCol="0">
            <a:spAutoFit/>
          </a:bodyPr>
          <a:lstStyle/>
          <a:p>
            <a:r>
              <a:rPr lang="pl-PL" sz="4000" b="1" dirty="0">
                <a:solidFill>
                  <a:schemeClr val="bg1"/>
                </a:solidFill>
                <a:latin typeface="Arial" panose="020B0604020202020204" pitchFamily="34" charset="0"/>
                <a:ea typeface="Tahoma" panose="020B0604030504040204" pitchFamily="34" charset="0"/>
                <a:cs typeface="Arial" panose="020B0604020202020204" pitchFamily="34" charset="0"/>
              </a:rPr>
              <a:t>OCZEKIWANIA</a:t>
            </a:r>
            <a: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t> </a:t>
            </a:r>
            <a:b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t>– co zachęciłoby kobiety do badań</a:t>
            </a:r>
          </a:p>
        </p:txBody>
      </p:sp>
    </p:spTree>
    <p:extLst>
      <p:ext uri="{BB962C8B-B14F-4D97-AF65-F5344CB8AC3E}">
        <p14:creationId xmlns:p14="http://schemas.microsoft.com/office/powerpoint/2010/main" val="587989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rostokąt 7">
            <a:extLst>
              <a:ext uri="{FF2B5EF4-FFF2-40B4-BE49-F238E27FC236}">
                <a16:creationId xmlns:a16="http://schemas.microsoft.com/office/drawing/2014/main" id="{043783AB-986C-634F-2F82-45A9D45A68A5}"/>
              </a:ext>
            </a:extLst>
          </p:cNvPr>
          <p:cNvSpPr/>
          <p:nvPr/>
        </p:nvSpPr>
        <p:spPr>
          <a:xfrm>
            <a:off x="0" y="0"/>
            <a:ext cx="12192000" cy="1484016"/>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ole tekstowe 4">
            <a:extLst>
              <a:ext uri="{FF2B5EF4-FFF2-40B4-BE49-F238E27FC236}">
                <a16:creationId xmlns:a16="http://schemas.microsoft.com/office/drawing/2014/main" id="{2F5DE42B-E7AA-EBCA-C143-9CF290B9DEE3}"/>
              </a:ext>
            </a:extLst>
          </p:cNvPr>
          <p:cNvSpPr txBox="1"/>
          <p:nvPr/>
        </p:nvSpPr>
        <p:spPr>
          <a:xfrm>
            <a:off x="523298" y="748421"/>
            <a:ext cx="5111143" cy="553998"/>
          </a:xfrm>
          <a:prstGeom prst="rect">
            <a:avLst/>
          </a:prstGeom>
          <a:noFill/>
        </p:spPr>
        <p:txBody>
          <a:bodyPr wrap="square" rtlCol="0">
            <a:spAutoFit/>
          </a:bodyPr>
          <a:lstStyle/>
          <a:p>
            <a:r>
              <a:rPr lang="pl-PL" sz="3000" b="1" dirty="0">
                <a:solidFill>
                  <a:schemeClr val="bg1"/>
                </a:solidFill>
                <a:latin typeface="Arial" panose="020B0604020202020204" pitchFamily="34" charset="0"/>
                <a:cs typeface="Arial" panose="020B0604020202020204" pitchFamily="34" charset="0"/>
              </a:rPr>
              <a:t>JAK MOGŁOBY BYĆ</a:t>
            </a:r>
          </a:p>
        </p:txBody>
      </p:sp>
      <p:sp>
        <p:nvSpPr>
          <p:cNvPr id="6" name="pole tekstowe 5">
            <a:extLst>
              <a:ext uri="{FF2B5EF4-FFF2-40B4-BE49-F238E27FC236}">
                <a16:creationId xmlns:a16="http://schemas.microsoft.com/office/drawing/2014/main" id="{71E5B13D-4860-FC99-B4D2-B74890C0FC5A}"/>
              </a:ext>
            </a:extLst>
          </p:cNvPr>
          <p:cNvSpPr txBox="1"/>
          <p:nvPr/>
        </p:nvSpPr>
        <p:spPr>
          <a:xfrm>
            <a:off x="523298" y="1616411"/>
            <a:ext cx="10194324" cy="4765215"/>
          </a:xfrm>
          <a:prstGeom prst="rect">
            <a:avLst/>
          </a:prstGeom>
          <a:noFill/>
          <a:ln>
            <a:noFill/>
          </a:ln>
        </p:spPr>
        <p:txBody>
          <a:bodyPr wrap="square" rtlCol="0">
            <a:spAutoFit/>
          </a:bodyPr>
          <a:lstStyle/>
          <a:p>
            <a:pPr marL="285750" indent="-285750">
              <a:lnSpc>
                <a:spcPct val="200000"/>
              </a:lnSpc>
              <a:buFont typeface="Wingdings" panose="05000000000000000000" pitchFamily="2" charset="2"/>
              <a:buChar char="§"/>
            </a:pPr>
            <a:r>
              <a:rPr lang="pl-PL" sz="1400" b="1" dirty="0">
                <a:solidFill>
                  <a:srgbClr val="E72A7C"/>
                </a:solidFill>
                <a:latin typeface="Arial" panose="020B0604020202020204" pitchFamily="34" charset="0"/>
                <a:cs typeface="Arial" panose="020B0604020202020204" pitchFamily="34" charset="0"/>
              </a:rPr>
              <a:t>Lekarz pierwszego kontaktu, który zachęca i przypomina o badaniach profilaktycznych. </a:t>
            </a:r>
            <a:br>
              <a:rPr lang="pl-PL" sz="1400" dirty="0">
                <a:latin typeface="Arial" panose="020B0604020202020204" pitchFamily="34" charset="0"/>
                <a:cs typeface="Arial" panose="020B0604020202020204" pitchFamily="34" charset="0"/>
              </a:rPr>
            </a:br>
            <a:r>
              <a:rPr lang="pl-PL" sz="1400" dirty="0">
                <a:latin typeface="Arial" panose="020B0604020202020204" pitchFamily="34" charset="0"/>
                <a:cs typeface="Arial" panose="020B0604020202020204" pitchFamily="34" charset="0"/>
              </a:rPr>
              <a:t>To z nim pacjent ma najczęstszy kontakt.</a:t>
            </a:r>
          </a:p>
          <a:p>
            <a:pPr marL="285750" indent="-285750">
              <a:lnSpc>
                <a:spcPct val="200000"/>
              </a:lnSpc>
              <a:buFont typeface="Wingdings" panose="05000000000000000000" pitchFamily="2" charset="2"/>
              <a:buChar char="§"/>
            </a:pPr>
            <a:r>
              <a:rPr lang="pl-PL" sz="1400" b="1" dirty="0">
                <a:solidFill>
                  <a:srgbClr val="E72A7C"/>
                </a:solidFill>
                <a:latin typeface="Arial" panose="020B0604020202020204" pitchFamily="34" charset="0"/>
                <a:cs typeface="Arial" panose="020B0604020202020204" pitchFamily="34" charset="0"/>
              </a:rPr>
              <a:t>Spotkania informacyjne w miejscu pracy </a:t>
            </a:r>
            <a:r>
              <a:rPr lang="pl-PL" sz="1400" dirty="0">
                <a:latin typeface="Arial" panose="020B0604020202020204" pitchFamily="34" charset="0"/>
                <a:cs typeface="Arial" panose="020B0604020202020204" pitchFamily="34" charset="0"/>
              </a:rPr>
              <a:t>(tak, jak organizowane są lekcje nauki angielskiego, tak samo powinny być spotkania dotyczące zdrowia i profilaktyki).</a:t>
            </a:r>
          </a:p>
          <a:p>
            <a:pPr marL="285750" indent="-285750">
              <a:lnSpc>
                <a:spcPct val="200000"/>
              </a:lnSpc>
              <a:buFont typeface="Wingdings" panose="05000000000000000000" pitchFamily="2" charset="2"/>
              <a:buChar char="§"/>
            </a:pPr>
            <a:r>
              <a:rPr lang="pl-PL" sz="1400" b="1" dirty="0">
                <a:solidFill>
                  <a:srgbClr val="E72A7C"/>
                </a:solidFill>
                <a:latin typeface="Arial" panose="020B0604020202020204" pitchFamily="34" charset="0"/>
                <a:cs typeface="Arial" panose="020B0604020202020204" pitchFamily="34" charset="0"/>
              </a:rPr>
              <a:t>Edukacja dzieci i młodzieży w szkołach i na uczelniach </a:t>
            </a:r>
            <a:br>
              <a:rPr lang="pl-PL" sz="1400" b="1" dirty="0">
                <a:solidFill>
                  <a:srgbClr val="E72A7C"/>
                </a:solidFill>
                <a:latin typeface="Arial" panose="020B0604020202020204" pitchFamily="34" charset="0"/>
                <a:cs typeface="Arial" panose="020B0604020202020204" pitchFamily="34" charset="0"/>
              </a:rPr>
            </a:br>
            <a:r>
              <a:rPr lang="pl-PL" sz="1400" dirty="0">
                <a:latin typeface="Arial" panose="020B0604020202020204" pitchFamily="34" charset="0"/>
                <a:cs typeface="Arial" panose="020B0604020202020204" pitchFamily="34" charset="0"/>
              </a:rPr>
              <a:t>(edukacja zdrowotna jako przedmiot obowiązkowy).</a:t>
            </a:r>
          </a:p>
          <a:p>
            <a:pPr marL="285750" indent="-285750">
              <a:lnSpc>
                <a:spcPct val="200000"/>
              </a:lnSpc>
              <a:buFont typeface="Wingdings" panose="05000000000000000000" pitchFamily="2" charset="2"/>
              <a:buChar char="§"/>
            </a:pPr>
            <a:r>
              <a:rPr lang="pl-PL" sz="1400" b="1" dirty="0">
                <a:solidFill>
                  <a:srgbClr val="E72A7C"/>
                </a:solidFill>
                <a:latin typeface="Arial" panose="020B0604020202020204" pitchFamily="34" charset="0"/>
                <a:cs typeface="Arial" panose="020B0604020202020204" pitchFamily="34" charset="0"/>
              </a:rPr>
              <a:t>Przypomnienia wysyłane przez aplikację </a:t>
            </a:r>
            <a:r>
              <a:rPr lang="pl-PL" sz="1400" b="1" dirty="0" err="1">
                <a:solidFill>
                  <a:srgbClr val="E72A7C"/>
                </a:solidFill>
                <a:latin typeface="Arial" panose="020B0604020202020204" pitchFamily="34" charset="0"/>
                <a:cs typeface="Arial" panose="020B0604020202020204" pitchFamily="34" charset="0"/>
              </a:rPr>
              <a:t>mObywatel</a:t>
            </a:r>
            <a:r>
              <a:rPr lang="pl-PL" sz="1400" b="1" dirty="0">
                <a:solidFill>
                  <a:srgbClr val="E72A7C"/>
                </a:solidFill>
                <a:latin typeface="Arial" panose="020B0604020202020204" pitchFamily="34" charset="0"/>
                <a:cs typeface="Arial" panose="020B0604020202020204" pitchFamily="34" charset="0"/>
              </a:rPr>
              <a:t>.</a:t>
            </a:r>
          </a:p>
          <a:p>
            <a:pPr marL="285750" indent="-285750">
              <a:lnSpc>
                <a:spcPct val="200000"/>
              </a:lnSpc>
              <a:buFont typeface="Wingdings" panose="05000000000000000000" pitchFamily="2" charset="2"/>
              <a:buChar char="§"/>
            </a:pPr>
            <a:r>
              <a:rPr lang="pl-PL" sz="1400" b="1" dirty="0">
                <a:solidFill>
                  <a:srgbClr val="E72A7C"/>
                </a:solidFill>
                <a:latin typeface="Arial" panose="020B0604020202020204" pitchFamily="34" charset="0"/>
                <a:cs typeface="Arial" panose="020B0604020202020204" pitchFamily="34" charset="0"/>
              </a:rPr>
              <a:t>Bezpłatne badania organizowane w miejscu pracy.</a:t>
            </a:r>
          </a:p>
          <a:p>
            <a:pPr marL="285750" indent="-285750">
              <a:lnSpc>
                <a:spcPct val="200000"/>
              </a:lnSpc>
              <a:buFont typeface="Wingdings" panose="05000000000000000000" pitchFamily="2" charset="2"/>
              <a:buChar char="§"/>
            </a:pPr>
            <a:r>
              <a:rPr lang="pl-PL" sz="1400" b="1" dirty="0">
                <a:solidFill>
                  <a:srgbClr val="E72A7C"/>
                </a:solidFill>
                <a:latin typeface="Arial" panose="020B0604020202020204" pitchFamily="34" charset="0"/>
                <a:cs typeface="Arial" panose="020B0604020202020204" pitchFamily="34" charset="0"/>
              </a:rPr>
              <a:t>Autobusy, w których można wykonać zarówno mammografię, jak i USG </a:t>
            </a:r>
            <a:r>
              <a:rPr lang="pl-PL" sz="1400" dirty="0">
                <a:latin typeface="Arial" panose="020B0604020202020204" pitchFamily="34" charset="0"/>
                <a:cs typeface="Arial" panose="020B0604020202020204" pitchFamily="34" charset="0"/>
              </a:rPr>
              <a:t>(przyjeżdżające pod zakłady pracy, na pikniki rodzinne, ustawiane w centralnych częściach miast, centrach handlowych, etc.).</a:t>
            </a:r>
          </a:p>
          <a:p>
            <a:pPr marL="285750" indent="-285750">
              <a:lnSpc>
                <a:spcPct val="200000"/>
              </a:lnSpc>
              <a:buFont typeface="Wingdings" panose="05000000000000000000" pitchFamily="2" charset="2"/>
              <a:buChar char="§"/>
            </a:pPr>
            <a:r>
              <a:rPr lang="pl-PL" sz="1400" b="1" dirty="0">
                <a:solidFill>
                  <a:srgbClr val="E72A7C"/>
                </a:solidFill>
                <a:latin typeface="Arial" panose="020B0604020202020204" pitchFamily="34" charset="0"/>
                <a:cs typeface="Arial" panose="020B0604020202020204" pitchFamily="34" charset="0"/>
              </a:rPr>
              <a:t>Programy TV</a:t>
            </a:r>
            <a:r>
              <a:rPr lang="pl-PL" sz="1400" dirty="0">
                <a:latin typeface="Arial" panose="020B0604020202020204" pitchFamily="34" charset="0"/>
                <a:cs typeface="Arial" panose="020B0604020202020204" pitchFamily="34" charset="0"/>
              </a:rPr>
              <a:t>, kanały dotyczące zdrowego stylu życia czy dbania o wygląd.</a:t>
            </a:r>
          </a:p>
        </p:txBody>
      </p:sp>
      <p:pic>
        <p:nvPicPr>
          <p:cNvPr id="2" name="Obraz 1">
            <a:extLst>
              <a:ext uri="{FF2B5EF4-FFF2-40B4-BE49-F238E27FC236}">
                <a16:creationId xmlns:a16="http://schemas.microsoft.com/office/drawing/2014/main" id="{668F61BD-6682-9528-783F-6D8A0000CD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pic>
        <p:nvPicPr>
          <p:cNvPr id="3" name="Obraz 2">
            <a:extLst>
              <a:ext uri="{FF2B5EF4-FFF2-40B4-BE49-F238E27FC236}">
                <a16:creationId xmlns:a16="http://schemas.microsoft.com/office/drawing/2014/main" id="{BD5D0E4C-2CCE-53BE-9F01-429643C473ED}"/>
              </a:ext>
            </a:extLst>
          </p:cNvPr>
          <p:cNvPicPr>
            <a:picLocks noChangeAspect="1"/>
          </p:cNvPicPr>
          <p:nvPr/>
        </p:nvPicPr>
        <p:blipFill>
          <a:blip r:embed="rId3"/>
          <a:stretch>
            <a:fillRect/>
          </a:stretch>
        </p:blipFill>
        <p:spPr>
          <a:xfrm>
            <a:off x="599472" y="1790503"/>
            <a:ext cx="193548" cy="288135"/>
          </a:xfrm>
          <a:prstGeom prst="rect">
            <a:avLst/>
          </a:prstGeom>
        </p:spPr>
      </p:pic>
      <p:pic>
        <p:nvPicPr>
          <p:cNvPr id="4" name="Obraz 3">
            <a:extLst>
              <a:ext uri="{FF2B5EF4-FFF2-40B4-BE49-F238E27FC236}">
                <a16:creationId xmlns:a16="http://schemas.microsoft.com/office/drawing/2014/main" id="{E52F5EE0-70B0-4D8A-C975-AB8E4C94A7C9}"/>
              </a:ext>
            </a:extLst>
          </p:cNvPr>
          <p:cNvPicPr>
            <a:picLocks noChangeAspect="1"/>
          </p:cNvPicPr>
          <p:nvPr/>
        </p:nvPicPr>
        <p:blipFill>
          <a:blip r:embed="rId3"/>
          <a:stretch>
            <a:fillRect/>
          </a:stretch>
        </p:blipFill>
        <p:spPr>
          <a:xfrm>
            <a:off x="599472" y="2638003"/>
            <a:ext cx="193548" cy="288135"/>
          </a:xfrm>
          <a:prstGeom prst="rect">
            <a:avLst/>
          </a:prstGeom>
        </p:spPr>
      </p:pic>
      <p:pic>
        <p:nvPicPr>
          <p:cNvPr id="10" name="Obraz 9">
            <a:extLst>
              <a:ext uri="{FF2B5EF4-FFF2-40B4-BE49-F238E27FC236}">
                <a16:creationId xmlns:a16="http://schemas.microsoft.com/office/drawing/2014/main" id="{EABEB124-6594-E767-47FB-119204AF8325}"/>
              </a:ext>
            </a:extLst>
          </p:cNvPr>
          <p:cNvPicPr>
            <a:picLocks noChangeAspect="1"/>
          </p:cNvPicPr>
          <p:nvPr/>
        </p:nvPicPr>
        <p:blipFill>
          <a:blip r:embed="rId3"/>
          <a:stretch>
            <a:fillRect/>
          </a:stretch>
        </p:blipFill>
        <p:spPr>
          <a:xfrm>
            <a:off x="599472" y="3478634"/>
            <a:ext cx="193548" cy="288135"/>
          </a:xfrm>
          <a:prstGeom prst="rect">
            <a:avLst/>
          </a:prstGeom>
        </p:spPr>
      </p:pic>
      <p:pic>
        <p:nvPicPr>
          <p:cNvPr id="11" name="Obraz 10">
            <a:extLst>
              <a:ext uri="{FF2B5EF4-FFF2-40B4-BE49-F238E27FC236}">
                <a16:creationId xmlns:a16="http://schemas.microsoft.com/office/drawing/2014/main" id="{0774EB15-0375-3CCF-A043-F872CAE17371}"/>
              </a:ext>
            </a:extLst>
          </p:cNvPr>
          <p:cNvPicPr>
            <a:picLocks noChangeAspect="1"/>
          </p:cNvPicPr>
          <p:nvPr/>
        </p:nvPicPr>
        <p:blipFill>
          <a:blip r:embed="rId3"/>
          <a:stretch>
            <a:fillRect/>
          </a:stretch>
        </p:blipFill>
        <p:spPr>
          <a:xfrm>
            <a:off x="599472" y="4312254"/>
            <a:ext cx="193548" cy="288135"/>
          </a:xfrm>
          <a:prstGeom prst="rect">
            <a:avLst/>
          </a:prstGeom>
        </p:spPr>
      </p:pic>
      <p:pic>
        <p:nvPicPr>
          <p:cNvPr id="12" name="Obraz 11">
            <a:extLst>
              <a:ext uri="{FF2B5EF4-FFF2-40B4-BE49-F238E27FC236}">
                <a16:creationId xmlns:a16="http://schemas.microsoft.com/office/drawing/2014/main" id="{EDF465FC-3D3C-54E9-0FE3-033DEB18DDD6}"/>
              </a:ext>
            </a:extLst>
          </p:cNvPr>
          <p:cNvPicPr>
            <a:picLocks noChangeAspect="1"/>
          </p:cNvPicPr>
          <p:nvPr/>
        </p:nvPicPr>
        <p:blipFill>
          <a:blip r:embed="rId3"/>
          <a:stretch>
            <a:fillRect/>
          </a:stretch>
        </p:blipFill>
        <p:spPr>
          <a:xfrm>
            <a:off x="599472" y="4736731"/>
            <a:ext cx="193548" cy="288135"/>
          </a:xfrm>
          <a:prstGeom prst="rect">
            <a:avLst/>
          </a:prstGeom>
        </p:spPr>
      </p:pic>
      <p:pic>
        <p:nvPicPr>
          <p:cNvPr id="13" name="Obraz 12">
            <a:extLst>
              <a:ext uri="{FF2B5EF4-FFF2-40B4-BE49-F238E27FC236}">
                <a16:creationId xmlns:a16="http://schemas.microsoft.com/office/drawing/2014/main" id="{F1505F4B-43A6-3C15-F872-832454E3CE54}"/>
              </a:ext>
            </a:extLst>
          </p:cNvPr>
          <p:cNvPicPr>
            <a:picLocks noChangeAspect="1"/>
          </p:cNvPicPr>
          <p:nvPr/>
        </p:nvPicPr>
        <p:blipFill>
          <a:blip r:embed="rId3"/>
          <a:stretch>
            <a:fillRect/>
          </a:stretch>
        </p:blipFill>
        <p:spPr>
          <a:xfrm>
            <a:off x="599472" y="5199893"/>
            <a:ext cx="193548" cy="288135"/>
          </a:xfrm>
          <a:prstGeom prst="rect">
            <a:avLst/>
          </a:prstGeom>
        </p:spPr>
      </p:pic>
      <p:pic>
        <p:nvPicPr>
          <p:cNvPr id="14" name="Obraz 13">
            <a:extLst>
              <a:ext uri="{FF2B5EF4-FFF2-40B4-BE49-F238E27FC236}">
                <a16:creationId xmlns:a16="http://schemas.microsoft.com/office/drawing/2014/main" id="{0A37CA80-EDE3-10D8-4573-B7FF4CEBCCC6}"/>
              </a:ext>
            </a:extLst>
          </p:cNvPr>
          <p:cNvPicPr>
            <a:picLocks noChangeAspect="1"/>
          </p:cNvPicPr>
          <p:nvPr/>
        </p:nvPicPr>
        <p:blipFill>
          <a:blip r:embed="rId3"/>
          <a:stretch>
            <a:fillRect/>
          </a:stretch>
        </p:blipFill>
        <p:spPr>
          <a:xfrm>
            <a:off x="599472" y="6038911"/>
            <a:ext cx="193548" cy="288135"/>
          </a:xfrm>
          <a:prstGeom prst="rect">
            <a:avLst/>
          </a:prstGeom>
        </p:spPr>
      </p:pic>
      <p:sp>
        <p:nvSpPr>
          <p:cNvPr id="16" name="pole tekstowe 15">
            <a:extLst>
              <a:ext uri="{FF2B5EF4-FFF2-40B4-BE49-F238E27FC236}">
                <a16:creationId xmlns:a16="http://schemas.microsoft.com/office/drawing/2014/main" id="{DA19C1D0-2C0F-2AB5-18E8-37B7ED80103F}"/>
              </a:ext>
            </a:extLst>
          </p:cNvPr>
          <p:cNvSpPr txBox="1"/>
          <p:nvPr/>
        </p:nvSpPr>
        <p:spPr>
          <a:xfrm>
            <a:off x="4256580" y="-378996"/>
            <a:ext cx="4180800" cy="2400657"/>
          </a:xfrm>
          <a:prstGeom prst="rect">
            <a:avLst/>
          </a:prstGeom>
          <a:noFill/>
          <a:ln>
            <a:noFill/>
          </a:ln>
        </p:spPr>
        <p:txBody>
          <a:bodyPr wrap="square">
            <a:spAutoFit/>
          </a:bodyPr>
          <a:lstStyle/>
          <a:p>
            <a:r>
              <a:rPr lang="pl-PL" sz="15000" b="1" dirty="0">
                <a:solidFill>
                  <a:schemeClr val="bg1">
                    <a:alpha val="50054"/>
                  </a:schemeClr>
                </a:solidFill>
                <a:latin typeface="Arial" panose="020B0604020202020204" pitchFamily="34" charset="0"/>
                <a:ea typeface="Tahoma" panose="020B0604030504040204" pitchFamily="34" charset="0"/>
                <a:cs typeface="Arial" panose="020B0604020202020204" pitchFamily="34" charset="0"/>
              </a:rPr>
              <a:t>?</a:t>
            </a:r>
            <a:endParaRPr lang="pl-PL" sz="9600" dirty="0"/>
          </a:p>
        </p:txBody>
      </p:sp>
    </p:spTree>
    <p:extLst>
      <p:ext uri="{BB962C8B-B14F-4D97-AF65-F5344CB8AC3E}">
        <p14:creationId xmlns:p14="http://schemas.microsoft.com/office/powerpoint/2010/main" val="1295957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zaokrąglony 2">
            <a:extLst>
              <a:ext uri="{FF2B5EF4-FFF2-40B4-BE49-F238E27FC236}">
                <a16:creationId xmlns:a16="http://schemas.microsoft.com/office/drawing/2014/main" id="{D1AFC43A-43E3-0C8C-E5CB-9E8FAA35C393}"/>
              </a:ext>
            </a:extLst>
          </p:cNvPr>
          <p:cNvSpPr/>
          <p:nvPr/>
        </p:nvSpPr>
        <p:spPr>
          <a:xfrm>
            <a:off x="557002" y="500344"/>
            <a:ext cx="11022701" cy="5269277"/>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11BC4058-5B9D-5211-D2B8-924D3EC84D57}"/>
              </a:ext>
            </a:extLst>
          </p:cNvPr>
          <p:cNvSpPr/>
          <p:nvPr/>
        </p:nvSpPr>
        <p:spPr>
          <a:xfrm>
            <a:off x="551655" y="403344"/>
            <a:ext cx="11036923" cy="1054753"/>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rostokąt 3">
            <a:extLst>
              <a:ext uri="{FF2B5EF4-FFF2-40B4-BE49-F238E27FC236}">
                <a16:creationId xmlns:a16="http://schemas.microsoft.com/office/drawing/2014/main" id="{B9D02E1D-F0F9-0026-9AA9-92D2C5472BA8}"/>
              </a:ext>
            </a:extLst>
          </p:cNvPr>
          <p:cNvSpPr/>
          <p:nvPr/>
        </p:nvSpPr>
        <p:spPr>
          <a:xfrm>
            <a:off x="603421" y="2326049"/>
            <a:ext cx="11088688" cy="461665"/>
          </a:xfrm>
          <a:prstGeom prst="rect">
            <a:avLst/>
          </a:prstGeom>
        </p:spPr>
        <p:txBody>
          <a:bodyPr wrap="square">
            <a:spAutoFit/>
          </a:bodyPr>
          <a:lstStyle/>
          <a:p>
            <a:pPr>
              <a:spcBef>
                <a:spcPts val="600"/>
              </a:spcBef>
              <a:spcAft>
                <a:spcPts val="600"/>
              </a:spcAft>
            </a:pPr>
            <a:r>
              <a:rPr lang="pl-PL" sz="1200" b="1" dirty="0">
                <a:latin typeface="Arial" panose="020B0604020202020204" pitchFamily="34" charset="0"/>
                <a:ea typeface="Times New Roman" panose="02020603050405020304" pitchFamily="18" charset="0"/>
                <a:cs typeface="Arial" panose="020B0604020202020204" pitchFamily="34" charset="0"/>
              </a:rPr>
              <a:t>Czy byłabyś bardziej skłonna uczestniczyć w spotkaniach dotyczących profilaktyki raka piersi (badania, działania edukacyjne), jeśli odbywałyby się </a:t>
            </a:r>
            <a:br>
              <a:rPr lang="pl-PL" sz="1200" b="1" dirty="0">
                <a:latin typeface="Arial" panose="020B0604020202020204" pitchFamily="34" charset="0"/>
                <a:ea typeface="Times New Roman" panose="02020603050405020304" pitchFamily="18" charset="0"/>
                <a:cs typeface="Arial" panose="020B0604020202020204" pitchFamily="34" charset="0"/>
              </a:rPr>
            </a:br>
            <a:r>
              <a:rPr lang="pl-PL" sz="1200" b="1" dirty="0">
                <a:latin typeface="Arial" panose="020B0604020202020204" pitchFamily="34" charset="0"/>
                <a:ea typeface="Times New Roman" panose="02020603050405020304" pitchFamily="18" charset="0"/>
                <a:cs typeface="Arial" panose="020B0604020202020204" pitchFamily="34" charset="0"/>
              </a:rPr>
              <a:t>w miejscach, które odwiedzasz na co dzień (np. centra handlowe, kawiarnie, salony kosmetyczne)? </a:t>
            </a:r>
            <a:r>
              <a:rPr lang="pl-PL" sz="1200" dirty="0">
                <a:latin typeface="Arial" panose="020B0604020202020204" pitchFamily="34" charset="0"/>
                <a:ea typeface="Times New Roman" panose="02020603050405020304" pitchFamily="18" charset="0"/>
                <a:cs typeface="Arial" panose="020B0604020202020204" pitchFamily="34" charset="0"/>
              </a:rPr>
              <a:t>N = 1189 (ogół Polek w wieku 20-60 lat)</a:t>
            </a:r>
          </a:p>
        </p:txBody>
      </p:sp>
      <p:grpSp>
        <p:nvGrpSpPr>
          <p:cNvPr id="14" name="Grupa 13">
            <a:extLst>
              <a:ext uri="{FF2B5EF4-FFF2-40B4-BE49-F238E27FC236}">
                <a16:creationId xmlns:a16="http://schemas.microsoft.com/office/drawing/2014/main" id="{251C7D9D-0A43-1DB6-51E5-FA5AACD793B2}"/>
              </a:ext>
            </a:extLst>
          </p:cNvPr>
          <p:cNvGrpSpPr/>
          <p:nvPr/>
        </p:nvGrpSpPr>
        <p:grpSpPr>
          <a:xfrm>
            <a:off x="551655" y="3033585"/>
            <a:ext cx="11088687" cy="2490164"/>
            <a:chOff x="551655" y="3714814"/>
            <a:chExt cx="11088687" cy="2490164"/>
          </a:xfrm>
        </p:grpSpPr>
        <p:graphicFrame>
          <p:nvGraphicFramePr>
            <p:cNvPr id="5" name="Wykres 8">
              <a:extLst>
                <a:ext uri="{FF2B5EF4-FFF2-40B4-BE49-F238E27FC236}">
                  <a16:creationId xmlns:a16="http://schemas.microsoft.com/office/drawing/2014/main" id="{F7518924-023C-72B9-148A-58D3C9DE9EC6}"/>
                </a:ext>
              </a:extLst>
            </p:cNvPr>
            <p:cNvGraphicFramePr/>
            <p:nvPr>
              <p:extLst>
                <p:ext uri="{D42A27DB-BD31-4B8C-83A1-F6EECF244321}">
                  <p14:modId xmlns:p14="http://schemas.microsoft.com/office/powerpoint/2010/main" val="2270141980"/>
                </p:ext>
              </p:extLst>
            </p:nvPr>
          </p:nvGraphicFramePr>
          <p:xfrm>
            <a:off x="551655" y="3987693"/>
            <a:ext cx="11088687" cy="1685025"/>
          </p:xfrm>
          <a:graphic>
            <a:graphicData uri="http://schemas.openxmlformats.org/drawingml/2006/chart">
              <c:chart xmlns:c="http://schemas.openxmlformats.org/drawingml/2006/chart" xmlns:r="http://schemas.openxmlformats.org/officeDocument/2006/relationships" r:id="rId2"/>
            </a:graphicData>
          </a:graphic>
        </p:graphicFrame>
        <p:sp>
          <p:nvSpPr>
            <p:cNvPr id="6" name="pole tekstowe 5">
              <a:extLst>
                <a:ext uri="{FF2B5EF4-FFF2-40B4-BE49-F238E27FC236}">
                  <a16:creationId xmlns:a16="http://schemas.microsoft.com/office/drawing/2014/main" id="{4F4F47EF-8BDD-1BD7-EAB5-89CC54D1BD84}"/>
                </a:ext>
              </a:extLst>
            </p:cNvPr>
            <p:cNvSpPr txBox="1"/>
            <p:nvPr/>
          </p:nvSpPr>
          <p:spPr>
            <a:xfrm>
              <a:off x="7170055" y="3714814"/>
              <a:ext cx="718457" cy="400110"/>
            </a:xfrm>
            <a:prstGeom prst="rect">
              <a:avLst/>
            </a:prstGeom>
            <a:solidFill>
              <a:srgbClr val="E72A7C"/>
            </a:solidFill>
          </p:spPr>
          <p:txBody>
            <a:bodyPr wrap="square" rtlCol="0">
              <a:spAutoFit/>
            </a:bodyPr>
            <a:lstStyle/>
            <a:p>
              <a:pPr algn="ctr"/>
              <a:r>
                <a:rPr lang="pl-PL" sz="2000" b="1" dirty="0">
                  <a:solidFill>
                    <a:schemeClr val="bg1"/>
                  </a:solidFill>
                  <a:latin typeface="Arial" panose="020B0604020202020204" pitchFamily="34" charset="0"/>
                  <a:cs typeface="Arial" panose="020B0604020202020204" pitchFamily="34" charset="0"/>
                </a:rPr>
                <a:t>56%</a:t>
              </a:r>
            </a:p>
          </p:txBody>
        </p:sp>
        <p:sp>
          <p:nvSpPr>
            <p:cNvPr id="7" name="pole tekstowe 6">
              <a:extLst>
                <a:ext uri="{FF2B5EF4-FFF2-40B4-BE49-F238E27FC236}">
                  <a16:creationId xmlns:a16="http://schemas.microsoft.com/office/drawing/2014/main" id="{6D951E53-9C6E-AF57-41FA-872D6B658A0F}"/>
                </a:ext>
              </a:extLst>
            </p:cNvPr>
            <p:cNvSpPr txBox="1"/>
            <p:nvPr/>
          </p:nvSpPr>
          <p:spPr>
            <a:xfrm>
              <a:off x="769076" y="3714814"/>
              <a:ext cx="718457" cy="400110"/>
            </a:xfrm>
            <a:prstGeom prst="rect">
              <a:avLst/>
            </a:prstGeom>
            <a:noFill/>
          </p:spPr>
          <p:txBody>
            <a:bodyPr wrap="square" rtlCol="0">
              <a:spAutoFit/>
            </a:bodyPr>
            <a:lstStyle/>
            <a:p>
              <a:pPr algn="ctr"/>
              <a:r>
                <a:rPr lang="pl-PL" sz="2000" b="1" dirty="0">
                  <a:solidFill>
                    <a:srgbClr val="E72A7C">
                      <a:alpha val="50000"/>
                    </a:srgbClr>
                  </a:solidFill>
                  <a:latin typeface="Arial" panose="020B0604020202020204" pitchFamily="34" charset="0"/>
                  <a:cs typeface="Arial" panose="020B0604020202020204" pitchFamily="34" charset="0"/>
                </a:rPr>
                <a:t>23%</a:t>
              </a:r>
            </a:p>
          </p:txBody>
        </p:sp>
        <p:sp>
          <p:nvSpPr>
            <p:cNvPr id="8" name="Nawias klamrowy zamykający 7">
              <a:extLst>
                <a:ext uri="{FF2B5EF4-FFF2-40B4-BE49-F238E27FC236}">
                  <a16:creationId xmlns:a16="http://schemas.microsoft.com/office/drawing/2014/main" id="{E0019CDB-3D8E-E135-79ED-4D53BFC5769B}"/>
                </a:ext>
              </a:extLst>
            </p:cNvPr>
            <p:cNvSpPr/>
            <p:nvPr/>
          </p:nvSpPr>
          <p:spPr>
            <a:xfrm rot="16200000">
              <a:off x="6058982" y="1241589"/>
              <a:ext cx="173763" cy="5947062"/>
            </a:xfrm>
            <a:prstGeom prst="rightBrace">
              <a:avLst>
                <a:gd name="adj1" fmla="val 8333"/>
                <a:gd name="adj2" fmla="val 73335"/>
              </a:avLst>
            </a:prstGeom>
            <a:ln w="28575">
              <a:solidFill>
                <a:srgbClr val="E72A7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solidFill>
                  <a:srgbClr val="FF0000"/>
                </a:solidFill>
                <a:latin typeface="Arial" panose="020B0604020202020204" pitchFamily="34" charset="0"/>
                <a:cs typeface="Arial" panose="020B0604020202020204" pitchFamily="34" charset="0"/>
              </a:endParaRPr>
            </a:p>
          </p:txBody>
        </p:sp>
        <p:sp>
          <p:nvSpPr>
            <p:cNvPr id="9" name="Nawias klamrowy zamykający 8">
              <a:extLst>
                <a:ext uri="{FF2B5EF4-FFF2-40B4-BE49-F238E27FC236}">
                  <a16:creationId xmlns:a16="http://schemas.microsoft.com/office/drawing/2014/main" id="{070C46FE-5860-DF76-3A5A-E7749FEFF29D}"/>
                </a:ext>
              </a:extLst>
            </p:cNvPr>
            <p:cNvSpPr/>
            <p:nvPr/>
          </p:nvSpPr>
          <p:spPr>
            <a:xfrm rot="16200000">
              <a:off x="1731567" y="3114068"/>
              <a:ext cx="173762" cy="2214865"/>
            </a:xfrm>
            <a:prstGeom prst="rightBrace">
              <a:avLst>
                <a:gd name="adj1" fmla="val 8333"/>
                <a:gd name="adj2" fmla="val 18701"/>
              </a:avLst>
            </a:prstGeom>
            <a:ln w="28575">
              <a:solidFill>
                <a:srgbClr val="E72A7C">
                  <a:alpha val="5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solidFill>
                  <a:srgbClr val="FF0000"/>
                </a:solidFill>
                <a:latin typeface="Arial" panose="020B0604020202020204" pitchFamily="34" charset="0"/>
                <a:cs typeface="Arial" panose="020B0604020202020204" pitchFamily="34" charset="0"/>
              </a:endParaRPr>
            </a:p>
          </p:txBody>
        </p:sp>
        <p:sp>
          <p:nvSpPr>
            <p:cNvPr id="10" name="pole tekstowe 9">
              <a:extLst>
                <a:ext uri="{FF2B5EF4-FFF2-40B4-BE49-F238E27FC236}">
                  <a16:creationId xmlns:a16="http://schemas.microsoft.com/office/drawing/2014/main" id="{4F376679-FBAC-B9EA-AC44-CD100A825868}"/>
                </a:ext>
              </a:extLst>
            </p:cNvPr>
            <p:cNvSpPr txBox="1"/>
            <p:nvPr/>
          </p:nvSpPr>
          <p:spPr>
            <a:xfrm>
              <a:off x="2928141" y="5466314"/>
              <a:ext cx="6335714" cy="738664"/>
            </a:xfrm>
            <a:prstGeom prst="rect">
              <a:avLst/>
            </a:prstGeom>
            <a:noFill/>
          </p:spPr>
          <p:txBody>
            <a:bodyPr wrap="square" rtlCol="0">
              <a:spAutoFit/>
            </a:bodyPr>
            <a:lstStyle/>
            <a:p>
              <a:pPr algn="ctr"/>
              <a:r>
                <a:rPr lang="pl-PL" sz="1400" b="1" dirty="0">
                  <a:solidFill>
                    <a:srgbClr val="E72A7C"/>
                  </a:solidFill>
                  <a:latin typeface="Arial" panose="020B0604020202020204" pitchFamily="34" charset="0"/>
                  <a:cs typeface="Arial" panose="020B0604020202020204" pitchFamily="34" charset="0"/>
                </a:rPr>
                <a:t>Częściej skłonne do udziału w spotkaniach dot. profilaktyki są:</a:t>
              </a:r>
              <a:endParaRPr lang="pl-PL" sz="1400" dirty="0">
                <a:solidFill>
                  <a:srgbClr val="E72A7C"/>
                </a:solidFill>
                <a:latin typeface="Arial" panose="020B0604020202020204" pitchFamily="34" charset="0"/>
                <a:cs typeface="Arial" panose="020B0604020202020204" pitchFamily="34" charset="0"/>
              </a:endParaRPr>
            </a:p>
            <a:p>
              <a:pPr marL="285750" indent="-285750" algn="ctr">
                <a:buFont typeface="Arial" panose="020B0604020202020204" pitchFamily="34" charset="0"/>
                <a:buChar char="•"/>
              </a:pPr>
              <a:r>
                <a:rPr lang="pl-PL" sz="1400" dirty="0">
                  <a:latin typeface="Arial" panose="020B0604020202020204" pitchFamily="34" charset="0"/>
                  <a:cs typeface="Arial" panose="020B0604020202020204" pitchFamily="34" charset="0"/>
                </a:rPr>
                <a:t>Kobiety w wieku 20-24 lata (69%);</a:t>
              </a:r>
              <a:endParaRPr lang="pl-PL" sz="1400" dirty="0">
                <a:latin typeface="Arial" panose="020B0604020202020204" pitchFamily="34" charset="0"/>
                <a:cs typeface="Arial" panose="020B0604020202020204" pitchFamily="34" charset="0"/>
                <a:sym typeface="Wingdings" panose="05000000000000000000" pitchFamily="2" charset="2"/>
              </a:endParaRPr>
            </a:p>
            <a:p>
              <a:pPr marL="285750" indent="-285750" algn="ctr">
                <a:buFont typeface="Arial" panose="020B0604020202020204" pitchFamily="34" charset="0"/>
                <a:buChar char="•"/>
              </a:pPr>
              <a:r>
                <a:rPr lang="pl-PL" sz="1400" dirty="0">
                  <a:latin typeface="Arial" panose="020B0604020202020204" pitchFamily="34" charset="0"/>
                  <a:cs typeface="Arial" panose="020B0604020202020204" pitchFamily="34" charset="0"/>
                </a:rPr>
                <a:t>Kobiety w wieku 25-34 lata (60%).</a:t>
              </a:r>
            </a:p>
          </p:txBody>
        </p:sp>
      </p:grpSp>
      <p:sp>
        <p:nvSpPr>
          <p:cNvPr id="11" name="Tytuł 1">
            <a:extLst>
              <a:ext uri="{FF2B5EF4-FFF2-40B4-BE49-F238E27FC236}">
                <a16:creationId xmlns:a16="http://schemas.microsoft.com/office/drawing/2014/main" id="{56DB09B6-1D42-1C2B-C840-D85E1D5F76F6}"/>
              </a:ext>
            </a:extLst>
          </p:cNvPr>
          <p:cNvSpPr>
            <a:spLocks noGrp="1"/>
          </p:cNvSpPr>
          <p:nvPr>
            <p:ph type="title"/>
          </p:nvPr>
        </p:nvSpPr>
        <p:spPr>
          <a:xfrm>
            <a:off x="949257" y="500344"/>
            <a:ext cx="10117138" cy="1217134"/>
          </a:xfrm>
        </p:spPr>
        <p:txBody>
          <a:bodyPr vert="horz" lIns="91440" tIns="45720" rIns="91440" bIns="45720" rtlCol="0" anchor="ctr">
            <a:noAutofit/>
          </a:bodyPr>
          <a:lstStyle/>
          <a:p>
            <a:br>
              <a:rPr lang="pl-PL" sz="2000" b="1" dirty="0">
                <a:latin typeface="Arial" panose="020B0604020202020204" pitchFamily="34" charset="0"/>
                <a:cs typeface="Arial" panose="020B0604020202020204" pitchFamily="34" charset="0"/>
              </a:rPr>
            </a:br>
            <a:br>
              <a:rPr lang="pl-PL" sz="2000" b="1" dirty="0">
                <a:latin typeface="Arial" panose="020B0604020202020204" pitchFamily="34" charset="0"/>
                <a:cs typeface="Arial" panose="020B0604020202020204" pitchFamily="34" charset="0"/>
              </a:rPr>
            </a:br>
            <a:br>
              <a:rPr lang="pl-PL" sz="2000" b="1" dirty="0">
                <a:latin typeface="Arial" panose="020B0604020202020204" pitchFamily="34" charset="0"/>
                <a:cs typeface="Arial" panose="020B0604020202020204" pitchFamily="34" charset="0"/>
              </a:rPr>
            </a:br>
            <a:br>
              <a:rPr lang="pl-PL" sz="2000" b="1" dirty="0">
                <a:latin typeface="Arial" panose="020B0604020202020204" pitchFamily="34" charset="0"/>
                <a:cs typeface="Arial" panose="020B0604020202020204" pitchFamily="34" charset="0"/>
              </a:rPr>
            </a:br>
            <a:r>
              <a:rPr lang="pl-PL" sz="2800" b="1" dirty="0">
                <a:solidFill>
                  <a:schemeClr val="bg1"/>
                </a:solidFill>
                <a:latin typeface="Arial" panose="020B0604020202020204" pitchFamily="34" charset="0"/>
                <a:ea typeface="Tahoma" panose="020B0604030504040204" pitchFamily="34" charset="0"/>
                <a:cs typeface="Arial" panose="020B0604020202020204" pitchFamily="34" charset="0"/>
              </a:rPr>
              <a:t>SPOTKANIA SĄ WAŻNE</a:t>
            </a:r>
            <a:br>
              <a:rPr lang="pl-PL" sz="2000" b="1" dirty="0">
                <a:latin typeface="Arial" panose="020B0604020202020204" pitchFamily="34" charset="0"/>
                <a:cs typeface="Arial" panose="020B0604020202020204" pitchFamily="34" charset="0"/>
              </a:rPr>
            </a:br>
            <a:br>
              <a:rPr lang="pl-PL" sz="2400" b="1" dirty="0">
                <a:latin typeface="Arial" panose="020B0604020202020204" pitchFamily="34" charset="0"/>
                <a:ea typeface="Tahoma" panose="020B0604030504040204" pitchFamily="34" charset="0"/>
                <a:cs typeface="Arial" panose="020B0604020202020204" pitchFamily="34" charset="0"/>
              </a:rPr>
            </a:br>
            <a:r>
              <a:rPr lang="pl-PL" sz="2000" b="1" dirty="0">
                <a:solidFill>
                  <a:srgbClr val="E72A7C"/>
                </a:solidFill>
                <a:latin typeface="Arial" panose="020B0604020202020204" pitchFamily="34" charset="0"/>
                <a:ea typeface="Tahoma" panose="020B0604030504040204" pitchFamily="34" charset="0"/>
                <a:cs typeface="Arial" panose="020B0604020202020204" pitchFamily="34" charset="0"/>
              </a:rPr>
              <a:t>W spotkaniach dotyczących profilaktyki chętnie wzięłoby udział 56% badanych kobiet zwłaszcza młodych(20-34 lata)</a:t>
            </a:r>
            <a:br>
              <a:rPr lang="pl-PL" sz="2400" b="1" dirty="0">
                <a:solidFill>
                  <a:srgbClr val="E72A7C"/>
                </a:solidFill>
                <a:latin typeface="Arial" panose="020B0604020202020204" pitchFamily="34" charset="0"/>
                <a:ea typeface="Tahoma" panose="020B0604030504040204" pitchFamily="34" charset="0"/>
                <a:cs typeface="Arial" panose="020B0604020202020204" pitchFamily="34" charset="0"/>
              </a:rPr>
            </a:br>
            <a:endParaRPr lang="en-AU" sz="2400" dirty="0">
              <a:solidFill>
                <a:srgbClr val="E72A7C"/>
              </a:solidFill>
              <a:latin typeface="Arial" panose="020B0604020202020204" pitchFamily="34" charset="0"/>
              <a:ea typeface="Tahoma" panose="020B0604030504040204" pitchFamily="34" charset="0"/>
              <a:cs typeface="Arial" panose="020B0604020202020204" pitchFamily="34" charset="0"/>
            </a:endParaRPr>
          </a:p>
        </p:txBody>
      </p:sp>
      <p:pic>
        <p:nvPicPr>
          <p:cNvPr id="2" name="Obraz 1">
            <a:extLst>
              <a:ext uri="{FF2B5EF4-FFF2-40B4-BE49-F238E27FC236}">
                <a16:creationId xmlns:a16="http://schemas.microsoft.com/office/drawing/2014/main" id="{9204C7B2-2763-5EBE-D10C-9BC267355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19346698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zaokrąglony 1">
            <a:extLst>
              <a:ext uri="{FF2B5EF4-FFF2-40B4-BE49-F238E27FC236}">
                <a16:creationId xmlns:a16="http://schemas.microsoft.com/office/drawing/2014/main" id="{5FE24A94-A45A-EC58-ADD8-CA84A269FAC6}"/>
              </a:ext>
            </a:extLst>
          </p:cNvPr>
          <p:cNvSpPr/>
          <p:nvPr/>
        </p:nvSpPr>
        <p:spPr>
          <a:xfrm>
            <a:off x="557002" y="500344"/>
            <a:ext cx="11022701" cy="5269277"/>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810B5746-7B5C-A6AE-450E-F54D1F105DDB}"/>
              </a:ext>
            </a:extLst>
          </p:cNvPr>
          <p:cNvSpPr/>
          <p:nvPr/>
        </p:nvSpPr>
        <p:spPr>
          <a:xfrm>
            <a:off x="0" y="0"/>
            <a:ext cx="12192000" cy="161994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ole tekstowe 11">
            <a:extLst>
              <a:ext uri="{FF2B5EF4-FFF2-40B4-BE49-F238E27FC236}">
                <a16:creationId xmlns:a16="http://schemas.microsoft.com/office/drawing/2014/main" id="{DBCC6512-5FB6-BB4C-1D6A-3BFCF204F3F9}"/>
              </a:ext>
            </a:extLst>
          </p:cNvPr>
          <p:cNvSpPr txBox="1"/>
          <p:nvPr/>
        </p:nvSpPr>
        <p:spPr>
          <a:xfrm>
            <a:off x="4323513" y="-341972"/>
            <a:ext cx="4180800" cy="2400657"/>
          </a:xfrm>
          <a:prstGeom prst="rect">
            <a:avLst/>
          </a:prstGeom>
          <a:noFill/>
          <a:ln>
            <a:noFill/>
          </a:ln>
        </p:spPr>
        <p:txBody>
          <a:bodyPr wrap="square">
            <a:spAutoFit/>
          </a:bodyPr>
          <a:lstStyle/>
          <a:p>
            <a:r>
              <a:rPr lang="pl-PL" sz="15000" b="1" dirty="0">
                <a:solidFill>
                  <a:schemeClr val="bg1">
                    <a:alpha val="50054"/>
                  </a:schemeClr>
                </a:solidFill>
                <a:latin typeface="Arial" panose="020B0604020202020204" pitchFamily="34" charset="0"/>
                <a:ea typeface="Tahoma" panose="020B0604030504040204" pitchFamily="34" charset="0"/>
                <a:cs typeface="Arial" panose="020B0604020202020204" pitchFamily="34" charset="0"/>
              </a:rPr>
              <a:t>!</a:t>
            </a:r>
            <a:endParaRPr lang="pl-PL" sz="9600" dirty="0"/>
          </a:p>
        </p:txBody>
      </p:sp>
      <p:sp>
        <p:nvSpPr>
          <p:cNvPr id="4" name="Tytuł 1">
            <a:extLst>
              <a:ext uri="{FF2B5EF4-FFF2-40B4-BE49-F238E27FC236}">
                <a16:creationId xmlns:a16="http://schemas.microsoft.com/office/drawing/2014/main" id="{31F3E058-253A-8B57-3068-621026AE121C}"/>
              </a:ext>
            </a:extLst>
          </p:cNvPr>
          <p:cNvSpPr>
            <a:spLocks noGrp="1"/>
          </p:cNvSpPr>
          <p:nvPr>
            <p:ph type="title"/>
          </p:nvPr>
        </p:nvSpPr>
        <p:spPr>
          <a:xfrm>
            <a:off x="731837" y="229316"/>
            <a:ext cx="10290123" cy="1328022"/>
          </a:xfrm>
        </p:spPr>
        <p:txBody>
          <a:bodyPr vert="horz" lIns="91440" tIns="45720" rIns="91440" bIns="45720" rtlCol="0" anchor="ctr">
            <a:noAutofit/>
          </a:bodyPr>
          <a:lstStyle/>
          <a:p>
            <a:r>
              <a:rPr lang="pl-PL" sz="2800" b="1" dirty="0">
                <a:solidFill>
                  <a:schemeClr val="bg1"/>
                </a:solidFill>
                <a:latin typeface="Arial" panose="020B0604020202020204" pitchFamily="34" charset="0"/>
                <a:ea typeface="Tahoma" panose="020B0604030504040204" pitchFamily="34" charset="0"/>
                <a:cs typeface="Arial" panose="020B0604020202020204" pitchFamily="34" charset="0"/>
              </a:rPr>
              <a:t>Spotkania i badanie </a:t>
            </a:r>
            <a:br>
              <a:rPr lang="pl-PL" sz="2800" b="1"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2800" b="1" dirty="0">
                <a:solidFill>
                  <a:schemeClr val="bg1"/>
                </a:solidFill>
                <a:latin typeface="Arial" panose="020B0604020202020204" pitchFamily="34" charset="0"/>
                <a:ea typeface="Tahoma" panose="020B0604030504040204" pitchFamily="34" charset="0"/>
                <a:cs typeface="Arial" panose="020B0604020202020204" pitchFamily="34" charset="0"/>
              </a:rPr>
              <a:t>– duet idealny</a:t>
            </a:r>
            <a:endParaRPr lang="en-AU" sz="2200" dirty="0">
              <a:solidFill>
                <a:schemeClr val="bg1"/>
              </a:solidFill>
              <a:latin typeface="Arial" panose="020B0604020202020204" pitchFamily="34" charset="0"/>
              <a:cs typeface="Arial" panose="020B0604020202020204" pitchFamily="34" charset="0"/>
            </a:endParaRPr>
          </a:p>
        </p:txBody>
      </p:sp>
      <p:sp>
        <p:nvSpPr>
          <p:cNvPr id="5" name="Prostokąt 4">
            <a:extLst>
              <a:ext uri="{FF2B5EF4-FFF2-40B4-BE49-F238E27FC236}">
                <a16:creationId xmlns:a16="http://schemas.microsoft.com/office/drawing/2014/main" id="{707673E5-A3B9-969E-52DA-D4D797FFACE2}"/>
              </a:ext>
            </a:extLst>
          </p:cNvPr>
          <p:cNvSpPr/>
          <p:nvPr/>
        </p:nvSpPr>
        <p:spPr>
          <a:xfrm>
            <a:off x="731837" y="1823378"/>
            <a:ext cx="10784660" cy="276999"/>
          </a:xfrm>
          <a:prstGeom prst="rect">
            <a:avLst/>
          </a:prstGeom>
        </p:spPr>
        <p:txBody>
          <a:bodyPr wrap="square">
            <a:spAutoFit/>
          </a:bodyPr>
          <a:lstStyle/>
          <a:p>
            <a:pPr>
              <a:spcBef>
                <a:spcPts val="600"/>
              </a:spcBef>
              <a:spcAft>
                <a:spcPts val="600"/>
              </a:spcAft>
            </a:pPr>
            <a:r>
              <a:rPr lang="pl-PL" sz="1200" b="1" dirty="0">
                <a:latin typeface="Arial" panose="020B0604020202020204" pitchFamily="34" charset="0"/>
                <a:ea typeface="Times New Roman" panose="02020603050405020304" pitchFamily="18" charset="0"/>
                <a:cs typeface="Arial" panose="020B0604020202020204" pitchFamily="34" charset="0"/>
              </a:rPr>
              <a:t>Co zmotywowałoby Cię do uczestnictwa w takim spotkaniu (dotyczącym profilaktyki raka piersi)? </a:t>
            </a:r>
            <a:r>
              <a:rPr lang="pl-PL" sz="1200" dirty="0">
                <a:latin typeface="Arial" panose="020B0604020202020204" pitchFamily="34" charset="0"/>
                <a:ea typeface="Times New Roman" panose="02020603050405020304" pitchFamily="18" charset="0"/>
                <a:cs typeface="Arial" panose="020B0604020202020204" pitchFamily="34" charset="0"/>
              </a:rPr>
              <a:t>N = 1189 (ogół Polek w wieku 20-60 lat) / max.2</a:t>
            </a:r>
            <a:endParaRPr lang="pl-PL" sz="1200" dirty="0">
              <a:latin typeface="Arial" panose="020B0604020202020204" pitchFamily="34" charset="0"/>
              <a:cs typeface="Arial" panose="020B0604020202020204" pitchFamily="34" charset="0"/>
            </a:endParaRPr>
          </a:p>
        </p:txBody>
      </p:sp>
      <p:grpSp>
        <p:nvGrpSpPr>
          <p:cNvPr id="15" name="Grupa 14">
            <a:extLst>
              <a:ext uri="{FF2B5EF4-FFF2-40B4-BE49-F238E27FC236}">
                <a16:creationId xmlns:a16="http://schemas.microsoft.com/office/drawing/2014/main" id="{2FAF5916-2A53-59CD-85E8-1A4CE521E9A3}"/>
              </a:ext>
            </a:extLst>
          </p:cNvPr>
          <p:cNvGrpSpPr/>
          <p:nvPr/>
        </p:nvGrpSpPr>
        <p:grpSpPr>
          <a:xfrm>
            <a:off x="1842380" y="2314844"/>
            <a:ext cx="8069036" cy="3454777"/>
            <a:chOff x="731839" y="1975301"/>
            <a:chExt cx="10426311" cy="4464050"/>
          </a:xfrm>
        </p:grpSpPr>
        <p:graphicFrame>
          <p:nvGraphicFramePr>
            <p:cNvPr id="6" name="Wykres 5">
              <a:extLst>
                <a:ext uri="{FF2B5EF4-FFF2-40B4-BE49-F238E27FC236}">
                  <a16:creationId xmlns:a16="http://schemas.microsoft.com/office/drawing/2014/main" id="{DE7BF51B-A196-2DD8-ED09-1D4DAC7024B9}"/>
                </a:ext>
              </a:extLst>
            </p:cNvPr>
            <p:cNvGraphicFramePr/>
            <p:nvPr>
              <p:extLst>
                <p:ext uri="{D42A27DB-BD31-4B8C-83A1-F6EECF244321}">
                  <p14:modId xmlns:p14="http://schemas.microsoft.com/office/powerpoint/2010/main" val="3980290104"/>
                </p:ext>
              </p:extLst>
            </p:nvPr>
          </p:nvGraphicFramePr>
          <p:xfrm>
            <a:off x="731839" y="1975301"/>
            <a:ext cx="10188574" cy="4464050"/>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Łącznik prosty ze strzałką 6">
              <a:extLst>
                <a:ext uri="{FF2B5EF4-FFF2-40B4-BE49-F238E27FC236}">
                  <a16:creationId xmlns:a16="http://schemas.microsoft.com/office/drawing/2014/main" id="{B84126A0-A3AD-B8A8-DFE6-A6FBB6105617}"/>
                </a:ext>
              </a:extLst>
            </p:cNvPr>
            <p:cNvCxnSpPr>
              <a:cxnSpLocks/>
            </p:cNvCxnSpPr>
            <p:nvPr/>
          </p:nvCxnSpPr>
          <p:spPr>
            <a:xfrm>
              <a:off x="8267424" y="2925171"/>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pole tekstowe 7">
              <a:extLst>
                <a:ext uri="{FF2B5EF4-FFF2-40B4-BE49-F238E27FC236}">
                  <a16:creationId xmlns:a16="http://schemas.microsoft.com/office/drawing/2014/main" id="{1FF3356E-8813-9931-E384-2AE0A891E42B}"/>
                </a:ext>
              </a:extLst>
            </p:cNvPr>
            <p:cNvSpPr txBox="1"/>
            <p:nvPr/>
          </p:nvSpPr>
          <p:spPr>
            <a:xfrm>
              <a:off x="8908628" y="2794721"/>
              <a:ext cx="2156874" cy="276999"/>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35-44 latki </a:t>
              </a:r>
              <a:r>
                <a:rPr lang="pl-PL" sz="1200" dirty="0">
                  <a:latin typeface="Arial" panose="020B0604020202020204" pitchFamily="34" charset="0"/>
                  <a:cs typeface="Arial" panose="020B0604020202020204" pitchFamily="34" charset="0"/>
                </a:rPr>
                <a:t>(39%)</a:t>
              </a:r>
            </a:p>
          </p:txBody>
        </p:sp>
        <p:cxnSp>
          <p:nvCxnSpPr>
            <p:cNvPr id="9" name="Łącznik prosty ze strzałką 8">
              <a:extLst>
                <a:ext uri="{FF2B5EF4-FFF2-40B4-BE49-F238E27FC236}">
                  <a16:creationId xmlns:a16="http://schemas.microsoft.com/office/drawing/2014/main" id="{08EC4000-A76C-EEA8-A100-15C7DEC1F1C9}"/>
                </a:ext>
              </a:extLst>
            </p:cNvPr>
            <p:cNvCxnSpPr>
              <a:cxnSpLocks/>
            </p:cNvCxnSpPr>
            <p:nvPr/>
          </p:nvCxnSpPr>
          <p:spPr>
            <a:xfrm>
              <a:off x="7287710" y="5478477"/>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pole tekstowe 9">
              <a:extLst>
                <a:ext uri="{FF2B5EF4-FFF2-40B4-BE49-F238E27FC236}">
                  <a16:creationId xmlns:a16="http://schemas.microsoft.com/office/drawing/2014/main" id="{AF2C56BC-892F-147E-8E31-A190AD5A7896}"/>
                </a:ext>
              </a:extLst>
            </p:cNvPr>
            <p:cNvSpPr txBox="1"/>
            <p:nvPr/>
          </p:nvSpPr>
          <p:spPr>
            <a:xfrm>
              <a:off x="7928913" y="5339977"/>
              <a:ext cx="3229237" cy="276999"/>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mieszkanki małych miast </a:t>
              </a:r>
              <a:r>
                <a:rPr lang="pl-PL" sz="1200" dirty="0">
                  <a:latin typeface="Arial" panose="020B0604020202020204" pitchFamily="34" charset="0"/>
                  <a:cs typeface="Arial" panose="020B0604020202020204" pitchFamily="34" charset="0"/>
                </a:rPr>
                <a:t>(20%)</a:t>
              </a:r>
            </a:p>
          </p:txBody>
        </p:sp>
      </p:grpSp>
      <p:sp>
        <p:nvSpPr>
          <p:cNvPr id="14" name="pole tekstowe 13">
            <a:extLst>
              <a:ext uri="{FF2B5EF4-FFF2-40B4-BE49-F238E27FC236}">
                <a16:creationId xmlns:a16="http://schemas.microsoft.com/office/drawing/2014/main" id="{B5DB9E75-64A1-D711-1D92-5D5A62DD3A75}"/>
              </a:ext>
            </a:extLst>
          </p:cNvPr>
          <p:cNvSpPr txBox="1"/>
          <p:nvPr/>
        </p:nvSpPr>
        <p:spPr>
          <a:xfrm>
            <a:off x="5218395" y="468254"/>
            <a:ext cx="6098058" cy="1077218"/>
          </a:xfrm>
          <a:prstGeom prst="rect">
            <a:avLst/>
          </a:prstGeom>
          <a:noFill/>
        </p:spPr>
        <p:txBody>
          <a:bodyPr wrap="square">
            <a:spAutoFit/>
          </a:bodyPr>
          <a:lstStyle/>
          <a:p>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Największą zachętą do uczestnictwa w spotkaniach profilaktycznych byłaby możliwość wykonania badań na miejscu, „od ręki” (55% wskazań) lub szybszy dostęp do badań (34%)</a:t>
            </a:r>
            <a:br>
              <a:rPr lang="pl-PL" sz="1600" dirty="0">
                <a:solidFill>
                  <a:schemeClr val="bg1"/>
                </a:solidFill>
                <a:latin typeface="Arial" panose="020B0604020202020204" pitchFamily="34" charset="0"/>
                <a:cs typeface="Arial" panose="020B0604020202020204" pitchFamily="34" charset="0"/>
              </a:rPr>
            </a:br>
            <a:endParaRPr lang="pl-PL" sz="1600" dirty="0">
              <a:solidFill>
                <a:schemeClr val="bg1"/>
              </a:solidFill>
            </a:endParaRPr>
          </a:p>
        </p:txBody>
      </p:sp>
      <p:pic>
        <p:nvPicPr>
          <p:cNvPr id="3" name="Obraz 2">
            <a:extLst>
              <a:ext uri="{FF2B5EF4-FFF2-40B4-BE49-F238E27FC236}">
                <a16:creationId xmlns:a16="http://schemas.microsoft.com/office/drawing/2014/main" id="{288C4FFA-A5D7-EE95-4C3B-20A1E1AC37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1287523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a:extLst>
              <a:ext uri="{FF2B5EF4-FFF2-40B4-BE49-F238E27FC236}">
                <a16:creationId xmlns:a16="http://schemas.microsoft.com/office/drawing/2014/main" id="{29AE5A67-A942-0872-1672-6F437FE2579D}"/>
              </a:ext>
            </a:extLst>
          </p:cNvPr>
          <p:cNvSpPr/>
          <p:nvPr/>
        </p:nvSpPr>
        <p:spPr>
          <a:xfrm>
            <a:off x="0" y="0"/>
            <a:ext cx="2113005" cy="693582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a:extLst>
              <a:ext uri="{FF2B5EF4-FFF2-40B4-BE49-F238E27FC236}">
                <a16:creationId xmlns:a16="http://schemas.microsoft.com/office/drawing/2014/main" id="{73A1A5D0-4769-9DB3-836B-B73922DAAB6B}"/>
              </a:ext>
            </a:extLst>
          </p:cNvPr>
          <p:cNvSpPr/>
          <p:nvPr/>
        </p:nvSpPr>
        <p:spPr>
          <a:xfrm>
            <a:off x="3131618" y="1532963"/>
            <a:ext cx="8505563" cy="2940933"/>
          </a:xfrm>
          <a:prstGeom prst="rect">
            <a:avLst/>
          </a:prstGeom>
        </p:spPr>
        <p:txBody>
          <a:bodyPr wrap="square">
            <a:spAutoFit/>
          </a:bodyPr>
          <a:lstStyle/>
          <a:p>
            <a:pPr>
              <a:lnSpc>
                <a:spcPct val="150000"/>
              </a:lnSpc>
            </a:pPr>
            <a:r>
              <a:rPr lang="pl-PL" sz="2100" b="1" dirty="0">
                <a:solidFill>
                  <a:schemeClr val="tx1">
                    <a:lumMod val="75000"/>
                  </a:schemeClr>
                </a:solidFill>
                <a:latin typeface="Arial" panose="020B0604020202020204" pitchFamily="34" charset="0"/>
                <a:ea typeface="Tahoma" panose="020B0604030504040204" pitchFamily="34" charset="0"/>
                <a:cs typeface="Arial" panose="020B0604020202020204" pitchFamily="34" charset="0"/>
              </a:rPr>
              <a:t>Profilaktyka raka piersi w Polsce – stan obecny w liczbach</a:t>
            </a:r>
          </a:p>
          <a:p>
            <a:pPr>
              <a:lnSpc>
                <a:spcPct val="150000"/>
              </a:lnSpc>
            </a:pPr>
            <a:r>
              <a:rPr lang="pl-PL" sz="2100" b="1" dirty="0">
                <a:solidFill>
                  <a:schemeClr val="tx1">
                    <a:lumMod val="75000"/>
                  </a:schemeClr>
                </a:solidFill>
                <a:latin typeface="Arial" panose="020B0604020202020204" pitchFamily="34" charset="0"/>
                <a:ea typeface="Tahoma" panose="020B0604030504040204" pitchFamily="34" charset="0"/>
                <a:cs typeface="Arial" panose="020B0604020202020204" pitchFamily="34" charset="0"/>
              </a:rPr>
              <a:t>Motywacje – dlaczego kobiety decydują się na badania </a:t>
            </a:r>
          </a:p>
          <a:p>
            <a:pPr>
              <a:lnSpc>
                <a:spcPct val="150000"/>
              </a:lnSpc>
            </a:pPr>
            <a:r>
              <a:rPr lang="pl-PL" sz="2100" b="1" dirty="0">
                <a:solidFill>
                  <a:schemeClr val="tx1">
                    <a:lumMod val="75000"/>
                  </a:schemeClr>
                </a:solidFill>
                <a:latin typeface="Arial" panose="020B0604020202020204" pitchFamily="34" charset="0"/>
                <a:ea typeface="Tahoma" panose="020B0604030504040204" pitchFamily="34" charset="0"/>
                <a:cs typeface="Arial" panose="020B0604020202020204" pitchFamily="34" charset="0"/>
              </a:rPr>
              <a:t>Bariery – co powstrzymuje kobiety od regularnych badań</a:t>
            </a:r>
          </a:p>
          <a:p>
            <a:pPr>
              <a:lnSpc>
                <a:spcPct val="150000"/>
              </a:lnSpc>
            </a:pPr>
            <a:r>
              <a:rPr lang="pl-PL" sz="2100" b="1" dirty="0">
                <a:solidFill>
                  <a:schemeClr val="tx1">
                    <a:lumMod val="75000"/>
                  </a:schemeClr>
                </a:solidFill>
                <a:latin typeface="Arial" panose="020B0604020202020204" pitchFamily="34" charset="0"/>
                <a:ea typeface="Tahoma" panose="020B0604030504040204" pitchFamily="34" charset="0"/>
                <a:cs typeface="Arial" panose="020B0604020202020204" pitchFamily="34" charset="0"/>
              </a:rPr>
              <a:t>Oczekiwania – co zachęciłoby kobiety do badań</a:t>
            </a:r>
          </a:p>
          <a:p>
            <a:pPr>
              <a:lnSpc>
                <a:spcPct val="150000"/>
              </a:lnSpc>
            </a:pPr>
            <a:r>
              <a:rPr lang="pl-PL" sz="2100" b="1" dirty="0">
                <a:solidFill>
                  <a:schemeClr val="tx1">
                    <a:lumMod val="75000"/>
                  </a:schemeClr>
                </a:solidFill>
                <a:latin typeface="Arial" panose="020B0604020202020204" pitchFamily="34" charset="0"/>
                <a:ea typeface="Tahoma" panose="020B0604030504040204" pitchFamily="34" charset="0"/>
                <a:cs typeface="Arial" panose="020B0604020202020204" pitchFamily="34" charset="0"/>
              </a:rPr>
              <a:t>Marki w trosce o zdrowie – co kobiety o tym sądzą</a:t>
            </a:r>
          </a:p>
          <a:p>
            <a:pPr>
              <a:lnSpc>
                <a:spcPct val="150000"/>
              </a:lnSpc>
            </a:pPr>
            <a:r>
              <a:rPr lang="pl-PL" sz="2100" b="1" dirty="0">
                <a:solidFill>
                  <a:schemeClr val="tx1">
                    <a:lumMod val="75000"/>
                  </a:schemeClr>
                </a:solidFill>
                <a:latin typeface="Arial" panose="020B0604020202020204" pitchFamily="34" charset="0"/>
                <a:ea typeface="Tahoma" panose="020B0604030504040204" pitchFamily="34" charset="0"/>
                <a:cs typeface="Arial" panose="020B0604020202020204" pitchFamily="34" charset="0"/>
              </a:rPr>
              <a:t>Różowy Patrol </a:t>
            </a:r>
            <a:r>
              <a:rPr lang="pl-PL" sz="2100" b="1" dirty="0" err="1">
                <a:solidFill>
                  <a:schemeClr val="tx1">
                    <a:lumMod val="75000"/>
                  </a:schemeClr>
                </a:solidFill>
                <a:latin typeface="Arial" panose="020B0604020202020204" pitchFamily="34" charset="0"/>
                <a:ea typeface="Tahoma" panose="020B0604030504040204" pitchFamily="34" charset="0"/>
                <a:cs typeface="Arial" panose="020B0604020202020204" pitchFamily="34" charset="0"/>
              </a:rPr>
              <a:t>Gliss</a:t>
            </a:r>
            <a:r>
              <a:rPr lang="pl-PL" sz="2100" b="1" dirty="0">
                <a:solidFill>
                  <a:schemeClr val="tx1">
                    <a:lumMod val="75000"/>
                  </a:schemeClr>
                </a:solidFill>
                <a:latin typeface="Arial" panose="020B0604020202020204" pitchFamily="34" charset="0"/>
                <a:ea typeface="Tahoma" panose="020B0604030504040204" pitchFamily="34" charset="0"/>
                <a:cs typeface="Arial" panose="020B0604020202020204" pitchFamily="34" charset="0"/>
              </a:rPr>
              <a:t> – inicjatywa w służbie profilaktyki raka piersi</a:t>
            </a:r>
          </a:p>
        </p:txBody>
      </p:sp>
      <p:grpSp>
        <p:nvGrpSpPr>
          <p:cNvPr id="8" name="Grupa 7">
            <a:extLst>
              <a:ext uri="{FF2B5EF4-FFF2-40B4-BE49-F238E27FC236}">
                <a16:creationId xmlns:a16="http://schemas.microsoft.com/office/drawing/2014/main" id="{1012C1B0-BE78-1B52-FF57-9F287304A1B4}"/>
              </a:ext>
            </a:extLst>
          </p:cNvPr>
          <p:cNvGrpSpPr/>
          <p:nvPr/>
        </p:nvGrpSpPr>
        <p:grpSpPr>
          <a:xfrm>
            <a:off x="9500425" y="5769621"/>
            <a:ext cx="2457257" cy="991274"/>
            <a:chOff x="9014729" y="5657735"/>
            <a:chExt cx="2975322" cy="1200265"/>
          </a:xfrm>
        </p:grpSpPr>
        <p:pic>
          <p:nvPicPr>
            <p:cNvPr id="4" name="Obraz 3">
              <a:extLst>
                <a:ext uri="{FF2B5EF4-FFF2-40B4-BE49-F238E27FC236}">
                  <a16:creationId xmlns:a16="http://schemas.microsoft.com/office/drawing/2014/main" id="{5623D160-33C9-42C1-421A-FAE04C967201}"/>
                </a:ext>
              </a:extLst>
            </p:cNvPr>
            <p:cNvPicPr>
              <a:picLocks noChangeAspect="1"/>
            </p:cNvPicPr>
            <p:nvPr/>
          </p:nvPicPr>
          <p:blipFill>
            <a:blip r:embed="rId2"/>
            <a:srcRect/>
            <a:stretch/>
          </p:blipFill>
          <p:spPr>
            <a:xfrm>
              <a:off x="9014729" y="5986449"/>
              <a:ext cx="1380678" cy="695235"/>
            </a:xfrm>
            <a:prstGeom prst="rect">
              <a:avLst/>
            </a:prstGeom>
          </p:spPr>
        </p:pic>
        <p:pic>
          <p:nvPicPr>
            <p:cNvPr id="5" name="Obraz 4">
              <a:extLst>
                <a:ext uri="{FF2B5EF4-FFF2-40B4-BE49-F238E27FC236}">
                  <a16:creationId xmlns:a16="http://schemas.microsoft.com/office/drawing/2014/main" id="{28E37137-FA79-0F81-27B9-18C5494282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9720" y="5657735"/>
              <a:ext cx="1500331" cy="1200265"/>
            </a:xfrm>
            <a:prstGeom prst="rect">
              <a:avLst/>
            </a:prstGeom>
          </p:spPr>
        </p:pic>
      </p:grpSp>
      <p:pic>
        <p:nvPicPr>
          <p:cNvPr id="10" name="Obraz 9">
            <a:extLst>
              <a:ext uri="{FF2B5EF4-FFF2-40B4-BE49-F238E27FC236}">
                <a16:creationId xmlns:a16="http://schemas.microsoft.com/office/drawing/2014/main" id="{3502CFA1-E9EB-1A23-4247-761ADA9C6160}"/>
              </a:ext>
            </a:extLst>
          </p:cNvPr>
          <p:cNvPicPr>
            <a:picLocks noChangeAspect="1"/>
          </p:cNvPicPr>
          <p:nvPr/>
        </p:nvPicPr>
        <p:blipFill>
          <a:blip r:embed="rId4"/>
          <a:stretch>
            <a:fillRect/>
          </a:stretch>
        </p:blipFill>
        <p:spPr>
          <a:xfrm>
            <a:off x="2938070" y="1650775"/>
            <a:ext cx="193548" cy="288135"/>
          </a:xfrm>
          <a:prstGeom prst="rect">
            <a:avLst/>
          </a:prstGeom>
        </p:spPr>
      </p:pic>
      <p:pic>
        <p:nvPicPr>
          <p:cNvPr id="11" name="Obraz 10">
            <a:extLst>
              <a:ext uri="{FF2B5EF4-FFF2-40B4-BE49-F238E27FC236}">
                <a16:creationId xmlns:a16="http://schemas.microsoft.com/office/drawing/2014/main" id="{D4D1F6C5-F357-5547-9579-8A0274CDB359}"/>
              </a:ext>
            </a:extLst>
          </p:cNvPr>
          <p:cNvPicPr>
            <a:picLocks noChangeAspect="1"/>
          </p:cNvPicPr>
          <p:nvPr/>
        </p:nvPicPr>
        <p:blipFill>
          <a:blip r:embed="rId4"/>
          <a:stretch>
            <a:fillRect/>
          </a:stretch>
        </p:blipFill>
        <p:spPr>
          <a:xfrm>
            <a:off x="2938070" y="2142050"/>
            <a:ext cx="193548" cy="288135"/>
          </a:xfrm>
          <a:prstGeom prst="rect">
            <a:avLst/>
          </a:prstGeom>
        </p:spPr>
      </p:pic>
      <p:pic>
        <p:nvPicPr>
          <p:cNvPr id="12" name="Obraz 11">
            <a:extLst>
              <a:ext uri="{FF2B5EF4-FFF2-40B4-BE49-F238E27FC236}">
                <a16:creationId xmlns:a16="http://schemas.microsoft.com/office/drawing/2014/main" id="{9CEB01DA-6F0A-6631-2E34-A3E60EE1F9FA}"/>
              </a:ext>
            </a:extLst>
          </p:cNvPr>
          <p:cNvPicPr>
            <a:picLocks noChangeAspect="1"/>
          </p:cNvPicPr>
          <p:nvPr/>
        </p:nvPicPr>
        <p:blipFill>
          <a:blip r:embed="rId4"/>
          <a:stretch>
            <a:fillRect/>
          </a:stretch>
        </p:blipFill>
        <p:spPr>
          <a:xfrm>
            <a:off x="2938070" y="2633325"/>
            <a:ext cx="193548" cy="288135"/>
          </a:xfrm>
          <a:prstGeom prst="rect">
            <a:avLst/>
          </a:prstGeom>
        </p:spPr>
      </p:pic>
      <p:pic>
        <p:nvPicPr>
          <p:cNvPr id="13" name="Obraz 12">
            <a:extLst>
              <a:ext uri="{FF2B5EF4-FFF2-40B4-BE49-F238E27FC236}">
                <a16:creationId xmlns:a16="http://schemas.microsoft.com/office/drawing/2014/main" id="{C31B4EB8-6A6E-E2B6-0A2D-D88CA4E976DD}"/>
              </a:ext>
            </a:extLst>
          </p:cNvPr>
          <p:cNvPicPr>
            <a:picLocks noChangeAspect="1"/>
          </p:cNvPicPr>
          <p:nvPr/>
        </p:nvPicPr>
        <p:blipFill>
          <a:blip r:embed="rId4"/>
          <a:stretch>
            <a:fillRect/>
          </a:stretch>
        </p:blipFill>
        <p:spPr>
          <a:xfrm>
            <a:off x="2938070" y="3117022"/>
            <a:ext cx="193548" cy="288135"/>
          </a:xfrm>
          <a:prstGeom prst="rect">
            <a:avLst/>
          </a:prstGeom>
        </p:spPr>
      </p:pic>
      <p:pic>
        <p:nvPicPr>
          <p:cNvPr id="14" name="Obraz 13">
            <a:extLst>
              <a:ext uri="{FF2B5EF4-FFF2-40B4-BE49-F238E27FC236}">
                <a16:creationId xmlns:a16="http://schemas.microsoft.com/office/drawing/2014/main" id="{33D960D9-9D6C-4638-EC0D-241A3382B200}"/>
              </a:ext>
            </a:extLst>
          </p:cNvPr>
          <p:cNvPicPr>
            <a:picLocks noChangeAspect="1"/>
          </p:cNvPicPr>
          <p:nvPr/>
        </p:nvPicPr>
        <p:blipFill>
          <a:blip r:embed="rId4"/>
          <a:stretch>
            <a:fillRect/>
          </a:stretch>
        </p:blipFill>
        <p:spPr>
          <a:xfrm>
            <a:off x="2938070" y="3599293"/>
            <a:ext cx="193548" cy="288135"/>
          </a:xfrm>
          <a:prstGeom prst="rect">
            <a:avLst/>
          </a:prstGeom>
        </p:spPr>
      </p:pic>
      <p:pic>
        <p:nvPicPr>
          <p:cNvPr id="15" name="Obraz 14">
            <a:extLst>
              <a:ext uri="{FF2B5EF4-FFF2-40B4-BE49-F238E27FC236}">
                <a16:creationId xmlns:a16="http://schemas.microsoft.com/office/drawing/2014/main" id="{263FF0AB-BAE4-C305-9C47-673349DF9C1D}"/>
              </a:ext>
            </a:extLst>
          </p:cNvPr>
          <p:cNvPicPr>
            <a:picLocks noChangeAspect="1"/>
          </p:cNvPicPr>
          <p:nvPr/>
        </p:nvPicPr>
        <p:blipFill>
          <a:blip r:embed="rId4"/>
          <a:stretch>
            <a:fillRect/>
          </a:stretch>
        </p:blipFill>
        <p:spPr>
          <a:xfrm>
            <a:off x="2938070" y="4081564"/>
            <a:ext cx="193548" cy="288135"/>
          </a:xfrm>
          <a:prstGeom prst="rect">
            <a:avLst/>
          </a:prstGeom>
        </p:spPr>
      </p:pic>
    </p:spTree>
    <p:extLst>
      <p:ext uri="{BB962C8B-B14F-4D97-AF65-F5344CB8AC3E}">
        <p14:creationId xmlns:p14="http://schemas.microsoft.com/office/powerpoint/2010/main" val="1463145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4ED5BCCB-40F0-794E-86B9-48BC44BCAC98}"/>
              </a:ext>
            </a:extLst>
          </p:cNvPr>
          <p:cNvSpPr/>
          <p:nvPr/>
        </p:nvSpPr>
        <p:spPr>
          <a:xfrm>
            <a:off x="0" y="0"/>
            <a:ext cx="12192000" cy="693582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ole tekstowe 4">
            <a:extLst>
              <a:ext uri="{FF2B5EF4-FFF2-40B4-BE49-F238E27FC236}">
                <a16:creationId xmlns:a16="http://schemas.microsoft.com/office/drawing/2014/main" id="{90312B01-1F78-904B-EF3F-939B1C2596D0}"/>
              </a:ext>
            </a:extLst>
          </p:cNvPr>
          <p:cNvSpPr txBox="1"/>
          <p:nvPr/>
        </p:nvSpPr>
        <p:spPr>
          <a:xfrm>
            <a:off x="1101969" y="3059723"/>
            <a:ext cx="9988062" cy="1323439"/>
          </a:xfrm>
          <a:prstGeom prst="rect">
            <a:avLst/>
          </a:prstGeom>
          <a:noFill/>
        </p:spPr>
        <p:txBody>
          <a:bodyPr wrap="square" rtlCol="0">
            <a:spAutoFit/>
          </a:bodyPr>
          <a:lstStyle/>
          <a:p>
            <a:r>
              <a:rPr lang="pl-PL" sz="4000" b="1" dirty="0">
                <a:solidFill>
                  <a:schemeClr val="bg1"/>
                </a:solidFill>
                <a:latin typeface="Arial" panose="020B0604020202020204" pitchFamily="34" charset="0"/>
                <a:ea typeface="Tahoma" panose="020B0604030504040204" pitchFamily="34" charset="0"/>
                <a:cs typeface="Arial" panose="020B0604020202020204" pitchFamily="34" charset="0"/>
              </a:rPr>
              <a:t>MARKI  W TROSCE O ZDROWIE </a:t>
            </a:r>
            <a:br>
              <a:rPr lang="pl-PL" sz="4000" b="1"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t>– co kobiety o tym sądzą</a:t>
            </a:r>
          </a:p>
        </p:txBody>
      </p:sp>
      <p:sp>
        <p:nvSpPr>
          <p:cNvPr id="6" name="pole tekstowe 5">
            <a:extLst>
              <a:ext uri="{FF2B5EF4-FFF2-40B4-BE49-F238E27FC236}">
                <a16:creationId xmlns:a16="http://schemas.microsoft.com/office/drawing/2014/main" id="{5C14CE43-5D3F-464E-1DA2-38B7171FAFDE}"/>
              </a:ext>
            </a:extLst>
          </p:cNvPr>
          <p:cNvSpPr txBox="1"/>
          <p:nvPr/>
        </p:nvSpPr>
        <p:spPr>
          <a:xfrm>
            <a:off x="1101969" y="1490063"/>
            <a:ext cx="2684585" cy="1569660"/>
          </a:xfrm>
          <a:prstGeom prst="rect">
            <a:avLst/>
          </a:prstGeom>
          <a:noFill/>
        </p:spPr>
        <p:txBody>
          <a:bodyPr wrap="square" rtlCol="0">
            <a:spAutoFit/>
          </a:bodyPr>
          <a:lstStyle/>
          <a:p>
            <a:endParaRPr lang="pl-PL" sz="9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355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CF41F639-045E-B779-E9C2-E8E098CAB1A6}"/>
              </a:ext>
            </a:extLst>
          </p:cNvPr>
          <p:cNvSpPr/>
          <p:nvPr/>
        </p:nvSpPr>
        <p:spPr>
          <a:xfrm>
            <a:off x="0" y="0"/>
            <a:ext cx="12192000" cy="161994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ole tekstowe 4">
            <a:extLst>
              <a:ext uri="{FF2B5EF4-FFF2-40B4-BE49-F238E27FC236}">
                <a16:creationId xmlns:a16="http://schemas.microsoft.com/office/drawing/2014/main" id="{EA3963D4-9A1A-5B56-3EAD-99D0D9B1D45D}"/>
              </a:ext>
            </a:extLst>
          </p:cNvPr>
          <p:cNvSpPr txBox="1"/>
          <p:nvPr/>
        </p:nvSpPr>
        <p:spPr>
          <a:xfrm>
            <a:off x="5556133" y="-329655"/>
            <a:ext cx="4180800" cy="2400657"/>
          </a:xfrm>
          <a:prstGeom prst="rect">
            <a:avLst/>
          </a:prstGeom>
          <a:noFill/>
          <a:ln>
            <a:noFill/>
          </a:ln>
        </p:spPr>
        <p:txBody>
          <a:bodyPr wrap="square">
            <a:spAutoFit/>
          </a:bodyPr>
          <a:lstStyle/>
          <a:p>
            <a:r>
              <a:rPr lang="pl-PL" sz="15000" b="1" dirty="0">
                <a:solidFill>
                  <a:schemeClr val="bg1">
                    <a:alpha val="50054"/>
                  </a:schemeClr>
                </a:solidFill>
                <a:latin typeface="Arial" panose="020B0604020202020204" pitchFamily="34" charset="0"/>
                <a:ea typeface="Tahoma" panose="020B0604030504040204" pitchFamily="34" charset="0"/>
                <a:cs typeface="Arial" panose="020B0604020202020204" pitchFamily="34" charset="0"/>
              </a:rPr>
              <a:t>!</a:t>
            </a:r>
            <a:endParaRPr lang="pl-PL" sz="9600" dirty="0"/>
          </a:p>
        </p:txBody>
      </p:sp>
      <p:sp>
        <p:nvSpPr>
          <p:cNvPr id="6" name="Tytuł 1">
            <a:extLst>
              <a:ext uri="{FF2B5EF4-FFF2-40B4-BE49-F238E27FC236}">
                <a16:creationId xmlns:a16="http://schemas.microsoft.com/office/drawing/2014/main" id="{94608518-1442-3854-A570-FA1EFD1260AD}"/>
              </a:ext>
            </a:extLst>
          </p:cNvPr>
          <p:cNvSpPr>
            <a:spLocks noGrp="1"/>
          </p:cNvSpPr>
          <p:nvPr>
            <p:ph type="title"/>
          </p:nvPr>
        </p:nvSpPr>
        <p:spPr>
          <a:xfrm>
            <a:off x="605225" y="291919"/>
            <a:ext cx="10290123" cy="1328022"/>
          </a:xfrm>
        </p:spPr>
        <p:txBody>
          <a:bodyPr vert="horz" lIns="91440" tIns="45720" rIns="91440" bIns="45720" rtlCol="0" anchor="ctr">
            <a:noAutofit/>
          </a:bodyPr>
          <a:lstStyle/>
          <a:p>
            <a:r>
              <a:rPr lang="pl-PL" sz="2800" b="1" dirty="0">
                <a:solidFill>
                  <a:schemeClr val="bg1"/>
                </a:solidFill>
                <a:latin typeface="Arial" panose="020B0604020202020204" pitchFamily="34" charset="0"/>
                <a:ea typeface="Tahoma" panose="020B0604030504040204" pitchFamily="34" charset="0"/>
                <a:cs typeface="Arial" panose="020B0604020202020204" pitchFamily="34" charset="0"/>
              </a:rPr>
              <a:t>Polki doceniają prospołeczne</a:t>
            </a:r>
            <a:br>
              <a:rPr lang="pl-PL" sz="2800" b="1"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2800" b="1" dirty="0">
                <a:solidFill>
                  <a:schemeClr val="bg1"/>
                </a:solidFill>
                <a:latin typeface="Arial" panose="020B0604020202020204" pitchFamily="34" charset="0"/>
                <a:ea typeface="Tahoma" panose="020B0604030504040204" pitchFamily="34" charset="0"/>
                <a:cs typeface="Arial" panose="020B0604020202020204" pitchFamily="34" charset="0"/>
              </a:rPr>
              <a:t>zaangażowanie firm i marek</a:t>
            </a:r>
            <a:endParaRPr lang="en-AU" sz="2200" dirty="0">
              <a:solidFill>
                <a:schemeClr val="bg1"/>
              </a:solidFill>
              <a:latin typeface="Arial" panose="020B0604020202020204" pitchFamily="34" charset="0"/>
              <a:cs typeface="Arial" panose="020B0604020202020204" pitchFamily="34" charset="0"/>
            </a:endParaRPr>
          </a:p>
        </p:txBody>
      </p:sp>
      <p:sp>
        <p:nvSpPr>
          <p:cNvPr id="7" name="pole tekstowe 6">
            <a:extLst>
              <a:ext uri="{FF2B5EF4-FFF2-40B4-BE49-F238E27FC236}">
                <a16:creationId xmlns:a16="http://schemas.microsoft.com/office/drawing/2014/main" id="{84733D26-6C34-1D8F-6E8C-30A8B86F273C}"/>
              </a:ext>
            </a:extLst>
          </p:cNvPr>
          <p:cNvSpPr txBox="1"/>
          <p:nvPr/>
        </p:nvSpPr>
        <p:spPr>
          <a:xfrm>
            <a:off x="6441714" y="542723"/>
            <a:ext cx="5494913" cy="830997"/>
          </a:xfrm>
          <a:prstGeom prst="rect">
            <a:avLst/>
          </a:prstGeom>
          <a:noFill/>
        </p:spPr>
        <p:txBody>
          <a:bodyPr wrap="square">
            <a:spAutoFit/>
          </a:bodyPr>
          <a:lstStyle/>
          <a:p>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Nieco ponad połowa Polek w wieku 20 - 60 lat jest zdania, że podejmowane przez marki działania na rzecz społeczeństwa mają realny wpływ na nasze życie.</a:t>
            </a:r>
            <a:endParaRPr lang="pl-PL" sz="1600" dirty="0">
              <a:solidFill>
                <a:schemeClr val="bg1"/>
              </a:solidFill>
              <a:latin typeface="Arial" panose="020B0604020202020204" pitchFamily="34" charset="0"/>
              <a:cs typeface="Arial" panose="020B0604020202020204" pitchFamily="34" charset="0"/>
            </a:endParaRPr>
          </a:p>
        </p:txBody>
      </p:sp>
      <p:graphicFrame>
        <p:nvGraphicFramePr>
          <p:cNvPr id="8" name="Wykres 7">
            <a:extLst>
              <a:ext uri="{FF2B5EF4-FFF2-40B4-BE49-F238E27FC236}">
                <a16:creationId xmlns:a16="http://schemas.microsoft.com/office/drawing/2014/main" id="{31151D69-796F-33F1-F132-1B3E8E5CA365}"/>
              </a:ext>
            </a:extLst>
          </p:cNvPr>
          <p:cNvGraphicFramePr/>
          <p:nvPr>
            <p:extLst>
              <p:ext uri="{D42A27DB-BD31-4B8C-83A1-F6EECF244321}">
                <p14:modId xmlns:p14="http://schemas.microsoft.com/office/powerpoint/2010/main" val="491367153"/>
              </p:ext>
            </p:extLst>
          </p:nvPr>
        </p:nvGraphicFramePr>
        <p:xfrm>
          <a:off x="543183" y="2264449"/>
          <a:ext cx="9193750" cy="3883408"/>
        </p:xfrm>
        <a:graphic>
          <a:graphicData uri="http://schemas.openxmlformats.org/drawingml/2006/chart">
            <c:chart xmlns:c="http://schemas.openxmlformats.org/drawingml/2006/chart" xmlns:r="http://schemas.openxmlformats.org/officeDocument/2006/relationships" r:id="rId2"/>
          </a:graphicData>
        </a:graphic>
      </p:graphicFrame>
      <p:sp>
        <p:nvSpPr>
          <p:cNvPr id="9" name="Prostokąt 8">
            <a:extLst>
              <a:ext uri="{FF2B5EF4-FFF2-40B4-BE49-F238E27FC236}">
                <a16:creationId xmlns:a16="http://schemas.microsoft.com/office/drawing/2014/main" id="{495CF66F-5AAC-1A4C-0FE0-530FEC676555}"/>
              </a:ext>
            </a:extLst>
          </p:cNvPr>
          <p:cNvSpPr/>
          <p:nvPr/>
        </p:nvSpPr>
        <p:spPr>
          <a:xfrm>
            <a:off x="782610" y="1858691"/>
            <a:ext cx="10188575" cy="276999"/>
          </a:xfrm>
          <a:prstGeom prst="rect">
            <a:avLst/>
          </a:prstGeom>
        </p:spPr>
        <p:txBody>
          <a:bodyPr wrap="square">
            <a:spAutoFit/>
          </a:bodyPr>
          <a:lstStyle/>
          <a:p>
            <a:pPr algn="ctr">
              <a:spcBef>
                <a:spcPts val="600"/>
              </a:spcBef>
              <a:spcAft>
                <a:spcPts val="600"/>
              </a:spcAft>
            </a:pPr>
            <a:r>
              <a:rPr lang="pl-PL" sz="1200" b="1" dirty="0">
                <a:latin typeface="Calibri" panose="020F0502020204030204" pitchFamily="34" charset="0"/>
                <a:ea typeface="Times New Roman" panose="02020603050405020304" pitchFamily="18" charset="0"/>
              </a:rPr>
              <a:t>Z poniższych par stwierdzeń wybierz to, które jest bliższe Twojej opinii. </a:t>
            </a:r>
            <a:r>
              <a:rPr lang="pl-PL" sz="1200" dirty="0">
                <a:latin typeface="Calibri" panose="020F0502020204030204" pitchFamily="34" charset="0"/>
                <a:ea typeface="Times New Roman" panose="02020603050405020304" pitchFamily="18" charset="0"/>
              </a:rPr>
              <a:t>N = 1189 (ogół Polek w wieku 20-60 lat)</a:t>
            </a:r>
            <a:endParaRPr lang="pl-PL" sz="1200" dirty="0">
              <a:latin typeface="Calibri" panose="020F0502020204030204" pitchFamily="34" charset="0"/>
              <a:cs typeface="Times New Roman" panose="02020603050405020304" pitchFamily="18" charset="0"/>
            </a:endParaRPr>
          </a:p>
        </p:txBody>
      </p:sp>
      <p:graphicFrame>
        <p:nvGraphicFramePr>
          <p:cNvPr id="10" name="Tabela 9">
            <a:extLst>
              <a:ext uri="{FF2B5EF4-FFF2-40B4-BE49-F238E27FC236}">
                <a16:creationId xmlns:a16="http://schemas.microsoft.com/office/drawing/2014/main" id="{91E7C670-ED2C-5562-9292-00221F88632F}"/>
              </a:ext>
            </a:extLst>
          </p:cNvPr>
          <p:cNvGraphicFramePr>
            <a:graphicFrameLocks noGrp="1"/>
          </p:cNvGraphicFramePr>
          <p:nvPr>
            <p:extLst>
              <p:ext uri="{D42A27DB-BD31-4B8C-83A1-F6EECF244321}">
                <p14:modId xmlns:p14="http://schemas.microsoft.com/office/powerpoint/2010/main" val="2937238641"/>
              </p:ext>
            </p:extLst>
          </p:nvPr>
        </p:nvGraphicFramePr>
        <p:xfrm>
          <a:off x="8144182" y="2264450"/>
          <a:ext cx="3494873" cy="3883407"/>
        </p:xfrm>
        <a:graphic>
          <a:graphicData uri="http://schemas.openxmlformats.org/drawingml/2006/table">
            <a:tbl>
              <a:tblPr firstCol="1" lastCol="1" bandCol="1">
                <a:tableStyleId>{2D5ABB26-0587-4C30-8999-92F81FD0307C}</a:tableStyleId>
              </a:tblPr>
              <a:tblGrid>
                <a:gridCol w="3494873">
                  <a:extLst>
                    <a:ext uri="{9D8B030D-6E8A-4147-A177-3AD203B41FA5}">
                      <a16:colId xmlns:a16="http://schemas.microsoft.com/office/drawing/2014/main" val="1738133266"/>
                    </a:ext>
                  </a:extLst>
                </a:gridCol>
              </a:tblGrid>
              <a:tr h="974927">
                <a:tc>
                  <a:txBody>
                    <a:bodyPr/>
                    <a:lstStyle/>
                    <a:p>
                      <a:pPr algn="l" fontAlgn="ctr">
                        <a:defRPr lang="en-US" sz="1400" b="0" i="0" u="none" strike="noStrike" kern="1200" baseline="0">
                          <a:solidFill>
                            <a:schemeClr val="tx1"/>
                          </a:solidFill>
                          <a:latin typeface="+mn-lt"/>
                          <a:ea typeface="+mn-ea"/>
                          <a:cs typeface="+mn-cs"/>
                        </a:defRPr>
                      </a:pPr>
                      <a:r>
                        <a:rPr lang="pl-PL" sz="1100" b="0" i="0" u="none" strike="noStrike" kern="1200" baseline="0" dirty="0">
                          <a:solidFill>
                            <a:schemeClr val="tx1">
                              <a:lumMod val="65000"/>
                              <a:lumOff val="35000"/>
                            </a:schemeClr>
                          </a:solidFill>
                          <a:latin typeface="+mn-lt"/>
                          <a:ea typeface="+mn-ea"/>
                          <a:cs typeface="+mn-cs"/>
                        </a:rPr>
                        <a:t>Podejmowane przez firmy działania na rzecz dobra społecznego i środowiska nie mają rzeczywistego wpływu </a:t>
                      </a:r>
                    </a:p>
                    <a:p>
                      <a:pPr algn="l" fontAlgn="ctr">
                        <a:defRPr lang="en-US" sz="1400" b="0" i="0" u="none" strike="noStrike" kern="1200" baseline="0">
                          <a:solidFill>
                            <a:schemeClr val="tx1"/>
                          </a:solidFill>
                          <a:latin typeface="+mn-lt"/>
                          <a:ea typeface="+mn-ea"/>
                          <a:cs typeface="+mn-cs"/>
                        </a:defRPr>
                      </a:pPr>
                      <a:r>
                        <a:rPr lang="pl-PL" sz="1100" b="0" i="0" u="none" strike="noStrike" kern="1200" baseline="0" dirty="0">
                          <a:solidFill>
                            <a:schemeClr val="tx1">
                              <a:lumMod val="65000"/>
                              <a:lumOff val="35000"/>
                            </a:schemeClr>
                          </a:solidFill>
                          <a:latin typeface="+mn-lt"/>
                          <a:ea typeface="+mn-ea"/>
                          <a:cs typeface="+mn-cs"/>
                        </a:rPr>
                        <a:t>na poprawę w tych obszarach.</a:t>
                      </a:r>
                    </a:p>
                  </a:txBody>
                  <a:tcPr marL="8626" marR="8626" marT="8626" marB="0" anchor="ctr"/>
                </a:tc>
                <a:extLst>
                  <a:ext uri="{0D108BD9-81ED-4DB2-BD59-A6C34878D82A}">
                    <a16:rowId xmlns:a16="http://schemas.microsoft.com/office/drawing/2014/main" val="1532830760"/>
                  </a:ext>
                </a:extLst>
              </a:tr>
              <a:tr h="986228">
                <a:tc>
                  <a:txBody>
                    <a:bodyPr/>
                    <a:lstStyle/>
                    <a:p>
                      <a:pPr algn="l" fontAlgn="ctr">
                        <a:defRPr lang="en-US" sz="1400" b="0" i="0" u="none" strike="noStrike" kern="1200" baseline="0">
                          <a:solidFill>
                            <a:schemeClr val="tx1"/>
                          </a:solidFill>
                          <a:latin typeface="+mn-lt"/>
                          <a:ea typeface="+mn-ea"/>
                          <a:cs typeface="+mn-cs"/>
                        </a:defRPr>
                      </a:pPr>
                      <a:r>
                        <a:rPr lang="pl-PL" sz="1100" b="0" i="0" u="none" strike="noStrike" kern="1200" baseline="0" dirty="0">
                          <a:solidFill>
                            <a:schemeClr val="tx1">
                              <a:lumMod val="65000"/>
                              <a:lumOff val="35000"/>
                            </a:schemeClr>
                          </a:solidFill>
                          <a:latin typeface="+mn-lt"/>
                          <a:ea typeface="+mn-ea"/>
                          <a:cs typeface="+mn-cs"/>
                        </a:rPr>
                        <a:t>To, czy marka przeciwdziała problemom społecznym / </a:t>
                      </a:r>
                    </a:p>
                    <a:p>
                      <a:pPr algn="l" fontAlgn="ctr">
                        <a:defRPr lang="en-US" sz="1400" b="0" i="0" u="none" strike="noStrike" kern="1200" baseline="0">
                          <a:solidFill>
                            <a:schemeClr val="tx1"/>
                          </a:solidFill>
                          <a:latin typeface="+mn-lt"/>
                          <a:ea typeface="+mn-ea"/>
                          <a:cs typeface="+mn-cs"/>
                        </a:defRPr>
                      </a:pPr>
                      <a:r>
                        <a:rPr lang="pl-PL" sz="1100" b="0" i="0" u="none" strike="noStrike" kern="1200" baseline="0" dirty="0">
                          <a:solidFill>
                            <a:schemeClr val="tx1">
                              <a:lumMod val="65000"/>
                              <a:lumOff val="35000"/>
                            </a:schemeClr>
                          </a:solidFill>
                          <a:latin typeface="+mn-lt"/>
                          <a:ea typeface="+mn-ea"/>
                          <a:cs typeface="+mn-cs"/>
                        </a:rPr>
                        <a:t>działa na rzecz ochrony środowiska, nie ma wpływu na to,</a:t>
                      </a:r>
                    </a:p>
                    <a:p>
                      <a:pPr algn="l" fontAlgn="ctr">
                        <a:defRPr lang="en-US" sz="1400" b="0" i="0" u="none" strike="noStrike" kern="1200" baseline="0">
                          <a:solidFill>
                            <a:schemeClr val="tx1"/>
                          </a:solidFill>
                          <a:latin typeface="+mn-lt"/>
                          <a:ea typeface="+mn-ea"/>
                          <a:cs typeface="+mn-cs"/>
                        </a:defRPr>
                      </a:pPr>
                      <a:r>
                        <a:rPr lang="pl-PL" sz="1100" b="0" i="0" u="none" strike="noStrike" kern="1200" baseline="0" dirty="0">
                          <a:solidFill>
                            <a:schemeClr val="tx1">
                              <a:lumMod val="65000"/>
                              <a:lumOff val="35000"/>
                            </a:schemeClr>
                          </a:solidFill>
                          <a:latin typeface="+mn-lt"/>
                          <a:ea typeface="+mn-ea"/>
                          <a:cs typeface="+mn-cs"/>
                        </a:rPr>
                        <a:t>czy ją wybieram.</a:t>
                      </a:r>
                    </a:p>
                  </a:txBody>
                  <a:tcPr marL="8626" marR="8626" marT="8626" marB="0" anchor="ctr"/>
                </a:tc>
                <a:extLst>
                  <a:ext uri="{0D108BD9-81ED-4DB2-BD59-A6C34878D82A}">
                    <a16:rowId xmlns:a16="http://schemas.microsoft.com/office/drawing/2014/main" val="224779827"/>
                  </a:ext>
                </a:extLst>
              </a:tr>
              <a:tr h="961126">
                <a:tc>
                  <a:txBody>
                    <a:bodyPr/>
                    <a:lstStyle/>
                    <a:p>
                      <a:pPr algn="l" fontAlgn="ctr">
                        <a:defRPr lang="en-US" sz="1400" b="0" i="0" u="none" strike="noStrike" kern="1200" baseline="0">
                          <a:solidFill>
                            <a:schemeClr val="tx1"/>
                          </a:solidFill>
                          <a:latin typeface="+mn-lt"/>
                          <a:ea typeface="+mn-ea"/>
                          <a:cs typeface="+mn-cs"/>
                        </a:defRPr>
                      </a:pPr>
                      <a:r>
                        <a:rPr lang="pl-PL" sz="1100" b="0" i="0" u="none" strike="noStrike" kern="1200" baseline="0" dirty="0">
                          <a:solidFill>
                            <a:schemeClr val="tx1">
                              <a:lumMod val="65000"/>
                              <a:lumOff val="35000"/>
                            </a:schemeClr>
                          </a:solidFill>
                          <a:latin typeface="+mn-lt"/>
                          <a:ea typeface="+mn-ea"/>
                          <a:cs typeface="+mn-cs"/>
                        </a:rPr>
                        <a:t>Firmy podejmują działania na rzecz społeczeństwa </a:t>
                      </a:r>
                    </a:p>
                    <a:p>
                      <a:pPr algn="l" fontAlgn="ctr">
                        <a:defRPr lang="en-US" sz="1400" b="0" i="0" u="none" strike="noStrike" kern="1200" baseline="0">
                          <a:solidFill>
                            <a:schemeClr val="tx1"/>
                          </a:solidFill>
                          <a:latin typeface="+mn-lt"/>
                          <a:ea typeface="+mn-ea"/>
                          <a:cs typeface="+mn-cs"/>
                        </a:defRPr>
                      </a:pPr>
                      <a:r>
                        <a:rPr lang="pl-PL" sz="1100" b="0" i="0" u="none" strike="noStrike" kern="1200" baseline="0" dirty="0">
                          <a:solidFill>
                            <a:schemeClr val="tx1">
                              <a:lumMod val="65000"/>
                              <a:lumOff val="35000"/>
                            </a:schemeClr>
                          </a:solidFill>
                          <a:latin typeface="+mn-lt"/>
                          <a:ea typeface="+mn-ea"/>
                          <a:cs typeface="+mn-cs"/>
                        </a:rPr>
                        <a:t>i środowiska tylko po to, żeby tworzyć swój wizerunek,</a:t>
                      </a:r>
                    </a:p>
                    <a:p>
                      <a:pPr algn="l" fontAlgn="ctr">
                        <a:defRPr lang="en-US" sz="1400" b="0" i="0" u="none" strike="noStrike" kern="1200" baseline="0">
                          <a:solidFill>
                            <a:schemeClr val="tx1"/>
                          </a:solidFill>
                          <a:latin typeface="+mn-lt"/>
                          <a:ea typeface="+mn-ea"/>
                          <a:cs typeface="+mn-cs"/>
                        </a:defRPr>
                      </a:pPr>
                      <a:r>
                        <a:rPr lang="pl-PL" sz="1100" b="0" i="0" u="none" strike="noStrike" kern="1200" baseline="0" dirty="0">
                          <a:solidFill>
                            <a:schemeClr val="tx1">
                              <a:lumMod val="65000"/>
                              <a:lumOff val="35000"/>
                            </a:schemeClr>
                          </a:solidFill>
                          <a:latin typeface="+mn-lt"/>
                          <a:ea typeface="+mn-ea"/>
                          <a:cs typeface="+mn-cs"/>
                        </a:rPr>
                        <a:t>być lepiej postrzeganymi.</a:t>
                      </a:r>
                    </a:p>
                  </a:txBody>
                  <a:tcPr marL="8626" marR="8626" marT="8626" marB="0" anchor="ctr"/>
                </a:tc>
                <a:extLst>
                  <a:ext uri="{0D108BD9-81ED-4DB2-BD59-A6C34878D82A}">
                    <a16:rowId xmlns:a16="http://schemas.microsoft.com/office/drawing/2014/main" val="1596561978"/>
                  </a:ext>
                </a:extLst>
              </a:tr>
              <a:tr h="961126">
                <a:tc>
                  <a:txBody>
                    <a:bodyPr/>
                    <a:lstStyle/>
                    <a:p>
                      <a:pPr algn="l" fontAlgn="ctr">
                        <a:defRPr lang="en-US" sz="1400" b="0" i="0" u="none" strike="noStrike" kern="1200" baseline="0">
                          <a:solidFill>
                            <a:schemeClr val="tx1"/>
                          </a:solidFill>
                          <a:latin typeface="+mn-lt"/>
                          <a:ea typeface="+mn-ea"/>
                          <a:cs typeface="+mn-cs"/>
                        </a:defRPr>
                      </a:pPr>
                      <a:r>
                        <a:rPr lang="pl-PL" sz="1100" b="0" i="0" u="none" strike="noStrike" kern="1200" baseline="0" dirty="0">
                          <a:solidFill>
                            <a:schemeClr val="tx1">
                              <a:lumMod val="65000"/>
                              <a:lumOff val="35000"/>
                            </a:schemeClr>
                          </a:solidFill>
                          <a:latin typeface="+mn-lt"/>
                          <a:ea typeface="+mn-ea"/>
                          <a:cs typeface="+mn-cs"/>
                        </a:rPr>
                        <a:t>Firmy podejmują działania na rzecz społeczeństwa </a:t>
                      </a:r>
                    </a:p>
                    <a:p>
                      <a:pPr algn="l" fontAlgn="ctr">
                        <a:defRPr lang="en-US" sz="1400" b="0" i="0" u="none" strike="noStrike" kern="1200" baseline="0">
                          <a:solidFill>
                            <a:schemeClr val="tx1"/>
                          </a:solidFill>
                          <a:latin typeface="+mn-lt"/>
                          <a:ea typeface="+mn-ea"/>
                          <a:cs typeface="+mn-cs"/>
                        </a:defRPr>
                      </a:pPr>
                      <a:r>
                        <a:rPr lang="pl-PL" sz="1100" b="0" i="0" u="none" strike="noStrike" kern="1200" baseline="0" dirty="0">
                          <a:solidFill>
                            <a:schemeClr val="tx1">
                              <a:lumMod val="65000"/>
                              <a:lumOff val="35000"/>
                            </a:schemeClr>
                          </a:solidFill>
                          <a:latin typeface="+mn-lt"/>
                          <a:ea typeface="+mn-ea"/>
                          <a:cs typeface="+mn-cs"/>
                        </a:rPr>
                        <a:t>i środowiska przede wszystkim dlatego, że są do tego zobligowane (np. przez przepisy). </a:t>
                      </a:r>
                    </a:p>
                  </a:txBody>
                  <a:tcPr marL="8626" marR="8626" marT="8626" marB="0" anchor="ctr"/>
                </a:tc>
                <a:extLst>
                  <a:ext uri="{0D108BD9-81ED-4DB2-BD59-A6C34878D82A}">
                    <a16:rowId xmlns:a16="http://schemas.microsoft.com/office/drawing/2014/main" val="925406963"/>
                  </a:ext>
                </a:extLst>
              </a:tr>
            </a:tbl>
          </a:graphicData>
        </a:graphic>
      </p:graphicFrame>
      <p:pic>
        <p:nvPicPr>
          <p:cNvPr id="2" name="Obraz 1">
            <a:extLst>
              <a:ext uri="{FF2B5EF4-FFF2-40B4-BE49-F238E27FC236}">
                <a16:creationId xmlns:a16="http://schemas.microsoft.com/office/drawing/2014/main" id="{4D130232-D861-D8EE-EF1D-C5EEA9E231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371050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4ED5BCCB-40F0-794E-86B9-48BC44BCAC98}"/>
              </a:ext>
            </a:extLst>
          </p:cNvPr>
          <p:cNvSpPr/>
          <p:nvPr/>
        </p:nvSpPr>
        <p:spPr>
          <a:xfrm>
            <a:off x="0" y="0"/>
            <a:ext cx="12192000" cy="693582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ole tekstowe 4">
            <a:extLst>
              <a:ext uri="{FF2B5EF4-FFF2-40B4-BE49-F238E27FC236}">
                <a16:creationId xmlns:a16="http://schemas.microsoft.com/office/drawing/2014/main" id="{90312B01-1F78-904B-EF3F-939B1C2596D0}"/>
              </a:ext>
            </a:extLst>
          </p:cNvPr>
          <p:cNvSpPr txBox="1"/>
          <p:nvPr/>
        </p:nvSpPr>
        <p:spPr>
          <a:xfrm>
            <a:off x="1101969" y="3059723"/>
            <a:ext cx="10340388" cy="1323439"/>
          </a:xfrm>
          <a:prstGeom prst="rect">
            <a:avLst/>
          </a:prstGeom>
          <a:noFill/>
        </p:spPr>
        <p:txBody>
          <a:bodyPr wrap="square" rtlCol="0">
            <a:spAutoFit/>
          </a:bodyPr>
          <a:lstStyle/>
          <a:p>
            <a:r>
              <a:rPr lang="pl-PL" sz="4000" b="1" dirty="0">
                <a:solidFill>
                  <a:schemeClr val="bg1"/>
                </a:solidFill>
                <a:latin typeface="Arial" panose="020B0604020202020204" pitchFamily="34" charset="0"/>
                <a:ea typeface="Tahoma" panose="020B0604030504040204" pitchFamily="34" charset="0"/>
                <a:cs typeface="Arial" panose="020B0604020202020204" pitchFamily="34" charset="0"/>
              </a:rPr>
              <a:t>RÓŻOWY PATROL GLISS </a:t>
            </a:r>
            <a:br>
              <a:rPr lang="pl-PL" sz="4000" b="1"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t>– inicjatywa w służbie profilaktyki raka piersi</a:t>
            </a:r>
          </a:p>
        </p:txBody>
      </p:sp>
      <p:sp>
        <p:nvSpPr>
          <p:cNvPr id="6" name="pole tekstowe 5">
            <a:extLst>
              <a:ext uri="{FF2B5EF4-FFF2-40B4-BE49-F238E27FC236}">
                <a16:creationId xmlns:a16="http://schemas.microsoft.com/office/drawing/2014/main" id="{5C14CE43-5D3F-464E-1DA2-38B7171FAFDE}"/>
              </a:ext>
            </a:extLst>
          </p:cNvPr>
          <p:cNvSpPr txBox="1"/>
          <p:nvPr/>
        </p:nvSpPr>
        <p:spPr>
          <a:xfrm>
            <a:off x="1101969" y="1490063"/>
            <a:ext cx="2684585" cy="1569660"/>
          </a:xfrm>
          <a:prstGeom prst="rect">
            <a:avLst/>
          </a:prstGeom>
          <a:noFill/>
        </p:spPr>
        <p:txBody>
          <a:bodyPr wrap="square" rtlCol="0">
            <a:spAutoFit/>
          </a:bodyPr>
          <a:lstStyle/>
          <a:p>
            <a:endParaRPr lang="pl-PL" sz="9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5010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D6E1A482-0819-581A-A081-D64972785100}"/>
              </a:ext>
            </a:extLst>
          </p:cNvPr>
          <p:cNvSpPr txBox="1"/>
          <p:nvPr/>
        </p:nvSpPr>
        <p:spPr>
          <a:xfrm>
            <a:off x="514865" y="1331095"/>
            <a:ext cx="4318628" cy="598690"/>
          </a:xfrm>
          <a:prstGeom prst="rect">
            <a:avLst/>
          </a:prstGeom>
          <a:noFill/>
        </p:spPr>
        <p:txBody>
          <a:bodyPr wrap="square" rtlCol="0">
            <a:spAutoFit/>
          </a:bodyPr>
          <a:lstStyle/>
          <a:p>
            <a:pPr>
              <a:lnSpc>
                <a:spcPts val="2100"/>
              </a:lnSpc>
            </a:pPr>
            <a:r>
              <a:rPr lang="pl-PL" sz="1200" b="1" dirty="0">
                <a:solidFill>
                  <a:srgbClr val="E72A7C"/>
                </a:solidFill>
                <a:latin typeface="Arial" panose="020B0604020202020204" pitchFamily="34" charset="0"/>
                <a:cs typeface="Arial" panose="020B0604020202020204" pitchFamily="34" charset="0"/>
              </a:rPr>
              <a:t>Prezesem fundacji </a:t>
            </a:r>
            <a:r>
              <a:rPr lang="pl-PL" sz="1200" b="1" i="1" dirty="0">
                <a:solidFill>
                  <a:srgbClr val="E72A7C"/>
                </a:solidFill>
                <a:latin typeface="Arial" panose="020B0604020202020204" pitchFamily="34" charset="0"/>
                <a:cs typeface="Arial" panose="020B0604020202020204" pitchFamily="34" charset="0"/>
              </a:rPr>
              <a:t>Różowy Patrol </a:t>
            </a:r>
            <a:r>
              <a:rPr lang="pl-PL" sz="1200" b="1" i="1" dirty="0" err="1">
                <a:solidFill>
                  <a:srgbClr val="E72A7C"/>
                </a:solidFill>
                <a:latin typeface="Arial" panose="020B0604020202020204" pitchFamily="34" charset="0"/>
                <a:cs typeface="Arial" panose="020B0604020202020204" pitchFamily="34" charset="0"/>
              </a:rPr>
              <a:t>Gliss</a:t>
            </a:r>
            <a:r>
              <a:rPr lang="pl-PL" sz="1200" b="1" i="1" dirty="0">
                <a:solidFill>
                  <a:srgbClr val="E72A7C"/>
                </a:solidFill>
                <a:latin typeface="Arial" panose="020B0604020202020204" pitchFamily="34" charset="0"/>
                <a:cs typeface="Arial" panose="020B0604020202020204" pitchFamily="34" charset="0"/>
              </a:rPr>
              <a:t> </a:t>
            </a:r>
            <a:r>
              <a:rPr lang="pl-PL" sz="1200" b="1" dirty="0">
                <a:solidFill>
                  <a:srgbClr val="E72A7C"/>
                </a:solidFill>
                <a:latin typeface="Arial" panose="020B0604020202020204" pitchFamily="34" charset="0"/>
                <a:cs typeface="Arial" panose="020B0604020202020204" pitchFamily="34" charset="0"/>
              </a:rPr>
              <a:t>jest kobieta, która sama zmierzyła się z chorobą.</a:t>
            </a:r>
          </a:p>
        </p:txBody>
      </p:sp>
      <p:sp>
        <p:nvSpPr>
          <p:cNvPr id="5" name="pole tekstowe 4">
            <a:extLst>
              <a:ext uri="{FF2B5EF4-FFF2-40B4-BE49-F238E27FC236}">
                <a16:creationId xmlns:a16="http://schemas.microsoft.com/office/drawing/2014/main" id="{602A448D-1187-2028-EF36-396715393023}"/>
              </a:ext>
            </a:extLst>
          </p:cNvPr>
          <p:cNvSpPr txBox="1"/>
          <p:nvPr/>
        </p:nvSpPr>
        <p:spPr>
          <a:xfrm>
            <a:off x="5334535" y="1331095"/>
            <a:ext cx="6342600" cy="610295"/>
          </a:xfrm>
          <a:prstGeom prst="rect">
            <a:avLst/>
          </a:prstGeom>
          <a:noFill/>
        </p:spPr>
        <p:txBody>
          <a:bodyPr wrap="square">
            <a:spAutoFit/>
          </a:bodyPr>
          <a:lstStyle/>
          <a:p>
            <a:pPr>
              <a:lnSpc>
                <a:spcPts val="2100"/>
              </a:lnSpc>
            </a:pPr>
            <a:r>
              <a:rPr lang="pl-PL" sz="1200" dirty="0">
                <a:latin typeface="Arial" panose="020B0604020202020204" pitchFamily="34" charset="0"/>
                <a:cs typeface="Arial" panose="020B0604020202020204" pitchFamily="34" charset="0"/>
              </a:rPr>
              <a:t>Takie żywe świadectwa, doświadczenia konkretnej osoby, są jednym z najbardziej przekonujących argumentów, żeby się badać.</a:t>
            </a:r>
          </a:p>
        </p:txBody>
      </p:sp>
      <p:sp>
        <p:nvSpPr>
          <p:cNvPr id="6" name="pole tekstowe 5">
            <a:extLst>
              <a:ext uri="{FF2B5EF4-FFF2-40B4-BE49-F238E27FC236}">
                <a16:creationId xmlns:a16="http://schemas.microsoft.com/office/drawing/2014/main" id="{DB0151E9-E95F-DFFE-9E15-DF1E95CAD333}"/>
              </a:ext>
            </a:extLst>
          </p:cNvPr>
          <p:cNvSpPr txBox="1"/>
          <p:nvPr/>
        </p:nvSpPr>
        <p:spPr>
          <a:xfrm>
            <a:off x="514865" y="2751532"/>
            <a:ext cx="3666604" cy="617733"/>
          </a:xfrm>
          <a:prstGeom prst="rect">
            <a:avLst/>
          </a:prstGeom>
          <a:noFill/>
        </p:spPr>
        <p:txBody>
          <a:bodyPr wrap="square" rtlCol="0">
            <a:spAutoFit/>
          </a:bodyPr>
          <a:lstStyle/>
          <a:p>
            <a:pPr>
              <a:lnSpc>
                <a:spcPts val="2100"/>
              </a:lnSpc>
            </a:pPr>
            <a:r>
              <a:rPr lang="pl-PL" sz="1200" b="1" dirty="0">
                <a:solidFill>
                  <a:srgbClr val="E72A7C"/>
                </a:solidFill>
                <a:latin typeface="Arial" panose="020B0604020202020204" pitchFamily="34" charset="0"/>
                <a:cs typeface="Arial" panose="020B0604020202020204" pitchFamily="34" charset="0"/>
              </a:rPr>
              <a:t>Kobiety dla kobiet.</a:t>
            </a:r>
          </a:p>
          <a:p>
            <a:pPr>
              <a:lnSpc>
                <a:spcPts val="2100"/>
              </a:lnSpc>
            </a:pPr>
            <a:r>
              <a:rPr lang="pl-PL" sz="1200" b="1" dirty="0">
                <a:solidFill>
                  <a:srgbClr val="E72A7C"/>
                </a:solidFill>
                <a:latin typeface="Arial" panose="020B0604020202020204" pitchFamily="34" charset="0"/>
                <a:cs typeface="Arial" panose="020B0604020202020204" pitchFamily="34" charset="0"/>
              </a:rPr>
              <a:t>Kameralny charakter spotkań.</a:t>
            </a:r>
          </a:p>
        </p:txBody>
      </p:sp>
      <p:sp>
        <p:nvSpPr>
          <p:cNvPr id="7" name="pole tekstowe 6">
            <a:extLst>
              <a:ext uri="{FF2B5EF4-FFF2-40B4-BE49-F238E27FC236}">
                <a16:creationId xmlns:a16="http://schemas.microsoft.com/office/drawing/2014/main" id="{DA49B901-E9B8-B79C-629A-43513F5C1120}"/>
              </a:ext>
            </a:extLst>
          </p:cNvPr>
          <p:cNvSpPr txBox="1"/>
          <p:nvPr/>
        </p:nvSpPr>
        <p:spPr>
          <a:xfrm>
            <a:off x="5334535" y="2364200"/>
            <a:ext cx="6342600" cy="867930"/>
          </a:xfrm>
          <a:prstGeom prst="rect">
            <a:avLst/>
          </a:prstGeom>
          <a:noFill/>
        </p:spPr>
        <p:txBody>
          <a:bodyPr wrap="square">
            <a:spAutoFit/>
          </a:bodyPr>
          <a:lstStyle/>
          <a:p>
            <a:pPr>
              <a:lnSpc>
                <a:spcPts val="2100"/>
              </a:lnSpc>
            </a:pPr>
            <a:r>
              <a:rPr lang="pl-PL" sz="1200" dirty="0">
                <a:latin typeface="Arial" panose="020B0604020202020204" pitchFamily="34" charset="0"/>
                <a:cs typeface="Arial" panose="020B0604020202020204" pitchFamily="34" charset="0"/>
              </a:rPr>
              <a:t>Kameralne, kobiece grono sprzyja otwartości, zwierzeniom, mówieniu o swoich problemach. Budowane jest poczucie wspólnoty, przynależności (inne kobiety mają problemy podobne do moich, podobne wątpliwości, lęki etc.).</a:t>
            </a:r>
          </a:p>
        </p:txBody>
      </p:sp>
      <p:sp>
        <p:nvSpPr>
          <p:cNvPr id="8" name="pole tekstowe 7">
            <a:extLst>
              <a:ext uri="{FF2B5EF4-FFF2-40B4-BE49-F238E27FC236}">
                <a16:creationId xmlns:a16="http://schemas.microsoft.com/office/drawing/2014/main" id="{93FE64D0-A8EF-3E98-8E61-36B272E74EEA}"/>
              </a:ext>
            </a:extLst>
          </p:cNvPr>
          <p:cNvSpPr txBox="1"/>
          <p:nvPr/>
        </p:nvSpPr>
        <p:spPr>
          <a:xfrm>
            <a:off x="514865" y="3964384"/>
            <a:ext cx="4096206" cy="610295"/>
          </a:xfrm>
          <a:prstGeom prst="rect">
            <a:avLst/>
          </a:prstGeom>
          <a:noFill/>
        </p:spPr>
        <p:txBody>
          <a:bodyPr wrap="square" rtlCol="0">
            <a:spAutoFit/>
          </a:bodyPr>
          <a:lstStyle/>
          <a:p>
            <a:pPr>
              <a:lnSpc>
                <a:spcPts val="2100"/>
              </a:lnSpc>
            </a:pPr>
            <a:r>
              <a:rPr lang="pl-PL" sz="1200" b="1" dirty="0">
                <a:solidFill>
                  <a:srgbClr val="E72A7C"/>
                </a:solidFill>
                <a:latin typeface="Arial" panose="020B0604020202020204" pitchFamily="34" charset="0"/>
                <a:cs typeface="Arial" panose="020B0604020202020204" pitchFamily="34" charset="0"/>
              </a:rPr>
              <a:t>Ruch oddolny: kobiety same rekrutują się do roli ambasadorek.</a:t>
            </a:r>
          </a:p>
        </p:txBody>
      </p:sp>
      <p:sp>
        <p:nvSpPr>
          <p:cNvPr id="9" name="pole tekstowe 8">
            <a:extLst>
              <a:ext uri="{FF2B5EF4-FFF2-40B4-BE49-F238E27FC236}">
                <a16:creationId xmlns:a16="http://schemas.microsoft.com/office/drawing/2014/main" id="{4A470D28-7FC1-281A-BE38-1476A1D6636B}"/>
              </a:ext>
            </a:extLst>
          </p:cNvPr>
          <p:cNvSpPr txBox="1"/>
          <p:nvPr/>
        </p:nvSpPr>
        <p:spPr>
          <a:xfrm>
            <a:off x="5334535" y="3717715"/>
            <a:ext cx="6342600" cy="598625"/>
          </a:xfrm>
          <a:prstGeom prst="rect">
            <a:avLst/>
          </a:prstGeom>
          <a:noFill/>
        </p:spPr>
        <p:txBody>
          <a:bodyPr wrap="square">
            <a:spAutoFit/>
          </a:bodyPr>
          <a:lstStyle/>
          <a:p>
            <a:pPr>
              <a:lnSpc>
                <a:spcPts val="2100"/>
              </a:lnSpc>
            </a:pPr>
            <a:r>
              <a:rPr lang="pl-PL" sz="1200" dirty="0">
                <a:latin typeface="Arial" panose="020B0604020202020204" pitchFamily="34" charset="0"/>
                <a:cs typeface="Arial" panose="020B0604020202020204" pitchFamily="34" charset="0"/>
              </a:rPr>
              <a:t>Fakt, że kobiety decydują się nieść bezinteresowną pomoc i szerzyć wiedzę na temat nowotworów piersi podkreśla istotność tego tematu.</a:t>
            </a:r>
          </a:p>
        </p:txBody>
      </p:sp>
      <p:sp>
        <p:nvSpPr>
          <p:cNvPr id="10" name="pole tekstowe 9">
            <a:extLst>
              <a:ext uri="{FF2B5EF4-FFF2-40B4-BE49-F238E27FC236}">
                <a16:creationId xmlns:a16="http://schemas.microsoft.com/office/drawing/2014/main" id="{13D8785E-BC9A-00AC-06C5-623D702ECC34}"/>
              </a:ext>
            </a:extLst>
          </p:cNvPr>
          <p:cNvSpPr txBox="1"/>
          <p:nvPr/>
        </p:nvSpPr>
        <p:spPr>
          <a:xfrm>
            <a:off x="514865" y="4956689"/>
            <a:ext cx="4096206" cy="1137234"/>
          </a:xfrm>
          <a:prstGeom prst="rect">
            <a:avLst/>
          </a:prstGeom>
          <a:noFill/>
        </p:spPr>
        <p:txBody>
          <a:bodyPr wrap="square" rtlCol="0">
            <a:spAutoFit/>
          </a:bodyPr>
          <a:lstStyle/>
          <a:p>
            <a:pPr>
              <a:lnSpc>
                <a:spcPts val="2100"/>
              </a:lnSpc>
            </a:pPr>
            <a:r>
              <a:rPr lang="pl-PL" sz="1200" b="1" dirty="0">
                <a:solidFill>
                  <a:srgbClr val="E72A7C"/>
                </a:solidFill>
                <a:latin typeface="Arial" panose="020B0604020202020204" pitchFamily="34" charset="0"/>
                <a:cs typeface="Arial" panose="020B0604020202020204" pitchFamily="34" charset="0"/>
              </a:rPr>
              <a:t>Dwutorowe podejście: </a:t>
            </a:r>
            <a:r>
              <a:rPr lang="pl-PL" sz="1200" dirty="0">
                <a:solidFill>
                  <a:srgbClr val="E72A7C"/>
                </a:solidFill>
                <a:latin typeface="Arial" panose="020B0604020202020204" pitchFamily="34" charset="0"/>
                <a:cs typeface="Arial" panose="020B0604020202020204" pitchFamily="34" charset="0"/>
              </a:rPr>
              <a:t>akcja obejmuje zarówno </a:t>
            </a:r>
            <a:r>
              <a:rPr lang="pl-PL" sz="1200" b="1" dirty="0">
                <a:solidFill>
                  <a:srgbClr val="E72A7C"/>
                </a:solidFill>
                <a:latin typeface="Arial" panose="020B0604020202020204" pitchFamily="34" charset="0"/>
                <a:cs typeface="Arial" panose="020B0604020202020204" pitchFamily="34" charset="0"/>
              </a:rPr>
              <a:t>kobiety zdrowe</a:t>
            </a:r>
            <a:r>
              <a:rPr lang="pl-PL" sz="1200" dirty="0">
                <a:solidFill>
                  <a:srgbClr val="E72A7C"/>
                </a:solidFill>
                <a:latin typeface="Arial" panose="020B0604020202020204" pitchFamily="34" charset="0"/>
                <a:cs typeface="Arial" panose="020B0604020202020204" pitchFamily="34" charset="0"/>
              </a:rPr>
              <a:t>, które przekonuje się do badań profilaktycznych, jak też </a:t>
            </a:r>
            <a:r>
              <a:rPr lang="pl-PL" sz="1200" b="1" dirty="0">
                <a:solidFill>
                  <a:srgbClr val="E72A7C"/>
                </a:solidFill>
                <a:latin typeface="Arial" panose="020B0604020202020204" pitchFamily="34" charset="0"/>
                <a:cs typeface="Arial" panose="020B0604020202020204" pitchFamily="34" charset="0"/>
              </a:rPr>
              <a:t>kobiety chore i ich bliskich</a:t>
            </a:r>
            <a:r>
              <a:rPr lang="pl-PL" sz="1200" dirty="0">
                <a:solidFill>
                  <a:srgbClr val="E72A7C"/>
                </a:solidFill>
                <a:latin typeface="Arial" panose="020B0604020202020204" pitchFamily="34" charset="0"/>
                <a:cs typeface="Arial" panose="020B0604020202020204" pitchFamily="34" charset="0"/>
              </a:rPr>
              <a:t>, którym oferuje się wsparcie.</a:t>
            </a:r>
          </a:p>
        </p:txBody>
      </p:sp>
      <p:sp>
        <p:nvSpPr>
          <p:cNvPr id="15" name="pole tekstowe 14">
            <a:extLst>
              <a:ext uri="{FF2B5EF4-FFF2-40B4-BE49-F238E27FC236}">
                <a16:creationId xmlns:a16="http://schemas.microsoft.com/office/drawing/2014/main" id="{5BAD7C41-6BD6-894B-1C40-FA524AD9B53C}"/>
              </a:ext>
            </a:extLst>
          </p:cNvPr>
          <p:cNvSpPr txBox="1"/>
          <p:nvPr/>
        </p:nvSpPr>
        <p:spPr>
          <a:xfrm>
            <a:off x="5334535" y="4809364"/>
            <a:ext cx="6342600" cy="1406539"/>
          </a:xfrm>
          <a:prstGeom prst="rect">
            <a:avLst/>
          </a:prstGeom>
          <a:noFill/>
        </p:spPr>
        <p:txBody>
          <a:bodyPr wrap="square">
            <a:spAutoFit/>
          </a:bodyPr>
          <a:lstStyle/>
          <a:p>
            <a:pPr>
              <a:lnSpc>
                <a:spcPts val="2100"/>
              </a:lnSpc>
            </a:pPr>
            <a:r>
              <a:rPr lang="pl-PL" sz="1200" dirty="0">
                <a:latin typeface="Arial" panose="020B0604020202020204" pitchFamily="34" charset="0"/>
                <a:cs typeface="Arial" panose="020B0604020202020204" pitchFamily="34" charset="0"/>
              </a:rPr>
              <a:t>Większość tego typu akcji koncentruje się albo na profilaktyce, albo na wspieraniu osób już dotkniętych chorobą. Zadbanie zarówno o kobiety zdrowe, jak i chore czyni Różowy Patrol unikalnym. Niezwykle ważne jest, żeby w momencie diagnozy, kobieta nie została sama, tylko otrzymała niezbędne informacje i wsparcie, </a:t>
            </a:r>
            <a:br>
              <a:rPr lang="pl-PL" sz="1200" dirty="0">
                <a:latin typeface="Arial" panose="020B0604020202020204" pitchFamily="34" charset="0"/>
                <a:cs typeface="Arial" panose="020B0604020202020204" pitchFamily="34" charset="0"/>
              </a:rPr>
            </a:br>
            <a:r>
              <a:rPr lang="pl-PL" sz="1200" dirty="0">
                <a:latin typeface="Arial" panose="020B0604020202020204" pitchFamily="34" charset="0"/>
                <a:cs typeface="Arial" panose="020B0604020202020204" pitchFamily="34" charset="0"/>
              </a:rPr>
              <a:t>tak, żeby miała siłę i motywację do walki.</a:t>
            </a:r>
          </a:p>
        </p:txBody>
      </p:sp>
      <p:sp>
        <p:nvSpPr>
          <p:cNvPr id="17" name="Połowa ramki 16">
            <a:extLst>
              <a:ext uri="{FF2B5EF4-FFF2-40B4-BE49-F238E27FC236}">
                <a16:creationId xmlns:a16="http://schemas.microsoft.com/office/drawing/2014/main" id="{C58BC4E3-659A-940A-2174-08C26CF76E95}"/>
              </a:ext>
            </a:extLst>
          </p:cNvPr>
          <p:cNvSpPr/>
          <p:nvPr/>
        </p:nvSpPr>
        <p:spPr>
          <a:xfrm rot="8100000">
            <a:off x="4610827" y="1362733"/>
            <a:ext cx="484130" cy="484130"/>
          </a:xfrm>
          <a:prstGeom prst="halfFrame">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sp>
        <p:nvSpPr>
          <p:cNvPr id="18" name="Połowa ramki 17">
            <a:extLst>
              <a:ext uri="{FF2B5EF4-FFF2-40B4-BE49-F238E27FC236}">
                <a16:creationId xmlns:a16="http://schemas.microsoft.com/office/drawing/2014/main" id="{2B4DBF46-A678-548B-A57B-A6FC27A72D21}"/>
              </a:ext>
            </a:extLst>
          </p:cNvPr>
          <p:cNvSpPr/>
          <p:nvPr/>
        </p:nvSpPr>
        <p:spPr>
          <a:xfrm rot="8100000">
            <a:off x="4610827" y="2620052"/>
            <a:ext cx="484130" cy="484130"/>
          </a:xfrm>
          <a:prstGeom prst="halfFrame">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sp>
        <p:nvSpPr>
          <p:cNvPr id="19" name="Połowa ramki 18">
            <a:extLst>
              <a:ext uri="{FF2B5EF4-FFF2-40B4-BE49-F238E27FC236}">
                <a16:creationId xmlns:a16="http://schemas.microsoft.com/office/drawing/2014/main" id="{86D52B6C-1BF3-529F-84FC-96F4F48B7412}"/>
              </a:ext>
            </a:extLst>
          </p:cNvPr>
          <p:cNvSpPr/>
          <p:nvPr/>
        </p:nvSpPr>
        <p:spPr>
          <a:xfrm rot="8100000">
            <a:off x="4610826" y="3831287"/>
            <a:ext cx="484130" cy="484130"/>
          </a:xfrm>
          <a:prstGeom prst="halfFrame">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sp>
        <p:nvSpPr>
          <p:cNvPr id="20" name="Połowa ramki 19">
            <a:extLst>
              <a:ext uri="{FF2B5EF4-FFF2-40B4-BE49-F238E27FC236}">
                <a16:creationId xmlns:a16="http://schemas.microsoft.com/office/drawing/2014/main" id="{046FFBBF-58A7-9B86-02FB-5B49830B442B}"/>
              </a:ext>
            </a:extLst>
          </p:cNvPr>
          <p:cNvSpPr/>
          <p:nvPr/>
        </p:nvSpPr>
        <p:spPr>
          <a:xfrm rot="8100000">
            <a:off x="4610825" y="5213960"/>
            <a:ext cx="484130" cy="484130"/>
          </a:xfrm>
          <a:prstGeom prst="halfFrame">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sp>
        <p:nvSpPr>
          <p:cNvPr id="2" name="pole tekstowe 1">
            <a:extLst>
              <a:ext uri="{FF2B5EF4-FFF2-40B4-BE49-F238E27FC236}">
                <a16:creationId xmlns:a16="http://schemas.microsoft.com/office/drawing/2014/main" id="{2418767D-0018-162E-B01A-492E083291DC}"/>
              </a:ext>
            </a:extLst>
          </p:cNvPr>
          <p:cNvSpPr txBox="1"/>
          <p:nvPr/>
        </p:nvSpPr>
        <p:spPr>
          <a:xfrm>
            <a:off x="961292" y="440141"/>
            <a:ext cx="10023231" cy="553998"/>
          </a:xfrm>
          <a:prstGeom prst="rect">
            <a:avLst/>
          </a:prstGeom>
          <a:noFill/>
        </p:spPr>
        <p:txBody>
          <a:bodyPr wrap="square" rtlCol="0">
            <a:spAutoFit/>
          </a:bodyPr>
          <a:lstStyle/>
          <a:p>
            <a:r>
              <a:rPr lang="pl-PL" sz="3000" b="1" dirty="0">
                <a:solidFill>
                  <a:srgbClr val="E72A7C"/>
                </a:solidFill>
                <a:latin typeface="Arial" panose="020B0604020202020204" pitchFamily="34" charset="0"/>
                <a:ea typeface="Tahoma" panose="020B0604030504040204" pitchFamily="34" charset="0"/>
                <a:cs typeface="Arial" panose="020B0604020202020204" pitchFamily="34" charset="0"/>
              </a:rPr>
              <a:t>Inicjatywa Różowy Patrol </a:t>
            </a:r>
            <a:r>
              <a:rPr lang="pl-PL" sz="3000" b="1" dirty="0" err="1">
                <a:solidFill>
                  <a:srgbClr val="E72A7C"/>
                </a:solidFill>
                <a:latin typeface="Arial" panose="020B0604020202020204" pitchFamily="34" charset="0"/>
                <a:ea typeface="Tahoma" panose="020B0604030504040204" pitchFamily="34" charset="0"/>
                <a:cs typeface="Arial" panose="020B0604020202020204" pitchFamily="34" charset="0"/>
              </a:rPr>
              <a:t>Gliss</a:t>
            </a:r>
            <a:r>
              <a:rPr lang="pl-PL" sz="3000" b="1" dirty="0">
                <a:solidFill>
                  <a:srgbClr val="E72A7C"/>
                </a:solidFill>
                <a:latin typeface="Arial" panose="020B0604020202020204" pitchFamily="34" charset="0"/>
                <a:ea typeface="Tahoma" panose="020B0604030504040204" pitchFamily="34" charset="0"/>
                <a:cs typeface="Arial" panose="020B0604020202020204" pitchFamily="34" charset="0"/>
              </a:rPr>
              <a:t> – co ją wyróżnia</a:t>
            </a:r>
            <a:endParaRPr lang="pl-PL" sz="3000" dirty="0">
              <a:solidFill>
                <a:srgbClr val="E72A7C"/>
              </a:solidFill>
              <a:latin typeface="Arial" panose="020B0604020202020204" pitchFamily="34" charset="0"/>
              <a:cs typeface="Arial" panose="020B0604020202020204" pitchFamily="34" charset="0"/>
            </a:endParaRPr>
          </a:p>
        </p:txBody>
      </p:sp>
      <p:pic>
        <p:nvPicPr>
          <p:cNvPr id="12" name="Obraz 11">
            <a:extLst>
              <a:ext uri="{FF2B5EF4-FFF2-40B4-BE49-F238E27FC236}">
                <a16:creationId xmlns:a16="http://schemas.microsoft.com/office/drawing/2014/main" id="{3B11F336-887D-A8B2-3CA9-787844981D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1024081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a:extLst>
              <a:ext uri="{FF2B5EF4-FFF2-40B4-BE49-F238E27FC236}">
                <a16:creationId xmlns:a16="http://schemas.microsoft.com/office/drawing/2014/main" id="{BFDE9E88-F2DC-9596-1636-50D5FA5356E9}"/>
              </a:ext>
            </a:extLst>
          </p:cNvPr>
          <p:cNvSpPr txBox="1"/>
          <p:nvPr/>
        </p:nvSpPr>
        <p:spPr>
          <a:xfrm>
            <a:off x="492042" y="1624358"/>
            <a:ext cx="3763661" cy="610295"/>
          </a:xfrm>
          <a:prstGeom prst="rect">
            <a:avLst/>
          </a:prstGeom>
          <a:noFill/>
        </p:spPr>
        <p:txBody>
          <a:bodyPr wrap="square" rtlCol="0">
            <a:spAutoFit/>
          </a:bodyPr>
          <a:lstStyle/>
          <a:p>
            <a:pPr>
              <a:lnSpc>
                <a:spcPts val="2100"/>
              </a:lnSpc>
            </a:pPr>
            <a:r>
              <a:rPr lang="pl-PL" sz="1600" b="1" dirty="0">
                <a:solidFill>
                  <a:srgbClr val="E72A7C"/>
                </a:solidFill>
                <a:latin typeface="Arial" panose="020B0604020202020204" pitchFamily="34" charset="0"/>
                <a:cs typeface="Arial" panose="020B0604020202020204" pitchFamily="34" charset="0"/>
              </a:rPr>
              <a:t>Angażowanie w akcję również mężczyzn</a:t>
            </a:r>
          </a:p>
        </p:txBody>
      </p:sp>
      <p:sp>
        <p:nvSpPr>
          <p:cNvPr id="5" name="pole tekstowe 4">
            <a:extLst>
              <a:ext uri="{FF2B5EF4-FFF2-40B4-BE49-F238E27FC236}">
                <a16:creationId xmlns:a16="http://schemas.microsoft.com/office/drawing/2014/main" id="{D74004EC-B154-4ABA-4BC8-BABBA4F21F74}"/>
              </a:ext>
            </a:extLst>
          </p:cNvPr>
          <p:cNvSpPr txBox="1"/>
          <p:nvPr/>
        </p:nvSpPr>
        <p:spPr>
          <a:xfrm>
            <a:off x="5284098" y="852913"/>
            <a:ext cx="5813183" cy="2220288"/>
          </a:xfrm>
          <a:prstGeom prst="rect">
            <a:avLst/>
          </a:prstGeom>
          <a:noFill/>
        </p:spPr>
        <p:txBody>
          <a:bodyPr wrap="square">
            <a:spAutoFit/>
          </a:bodyPr>
          <a:lstStyle/>
          <a:p>
            <a:pPr>
              <a:lnSpc>
                <a:spcPts val="2100"/>
              </a:lnSpc>
            </a:pPr>
            <a:endParaRPr lang="pl-PL" sz="1200" dirty="0">
              <a:latin typeface="Arial" panose="020B0604020202020204" pitchFamily="34" charset="0"/>
              <a:cs typeface="Arial" panose="020B0604020202020204" pitchFamily="34" charset="0"/>
            </a:endParaRPr>
          </a:p>
          <a:p>
            <a:pPr>
              <a:lnSpc>
                <a:spcPts val="2100"/>
              </a:lnSpc>
            </a:pPr>
            <a:r>
              <a:rPr lang="pl-PL" sz="1200" dirty="0">
                <a:latin typeface="Arial" panose="020B0604020202020204" pitchFamily="34" charset="0"/>
                <a:cs typeface="Arial" panose="020B0604020202020204" pitchFamily="34" charset="0"/>
              </a:rPr>
              <a:t>Mężczyźni kochają swoje żony/partnerki i chcą dzielić z nimi wspólne życie jak najdłużej (wypowiedzi młodszych respondentek).</a:t>
            </a:r>
          </a:p>
          <a:p>
            <a:pPr>
              <a:lnSpc>
                <a:spcPts val="2100"/>
              </a:lnSpc>
            </a:pPr>
            <a:r>
              <a:rPr lang="pl-PL" sz="1200" dirty="0">
                <a:latin typeface="Arial" panose="020B0604020202020204" pitchFamily="34" charset="0"/>
                <a:cs typeface="Arial" panose="020B0604020202020204" pitchFamily="34" charset="0"/>
              </a:rPr>
              <a:t>To mężczyźni mają z kobietami relacje intymne, podczas których dotykają ich piersi. To oni je dobrze znają i to oni są w stanie wyczuć ewentualne zmiany.</a:t>
            </a:r>
          </a:p>
          <a:p>
            <a:pPr>
              <a:lnSpc>
                <a:spcPts val="2100"/>
              </a:lnSpc>
            </a:pPr>
            <a:r>
              <a:rPr lang="pl-PL" sz="1200" dirty="0">
                <a:latin typeface="Arial" panose="020B0604020202020204" pitchFamily="34" charset="0"/>
                <a:cs typeface="Arial" panose="020B0604020202020204" pitchFamily="34" charset="0"/>
              </a:rPr>
              <a:t>Motywacją mężczyzn, żeby namawiać bliskie kobiety do badań jest też własna wygoda: istnieje ryzyko, że w przypadku choroby większość obowiązków spadnie na nich (wypowiedzi starszych respondentek).</a:t>
            </a:r>
          </a:p>
        </p:txBody>
      </p:sp>
      <p:sp>
        <p:nvSpPr>
          <p:cNvPr id="7" name="pole tekstowe 6">
            <a:extLst>
              <a:ext uri="{FF2B5EF4-FFF2-40B4-BE49-F238E27FC236}">
                <a16:creationId xmlns:a16="http://schemas.microsoft.com/office/drawing/2014/main" id="{3DA69F12-0392-1BA5-669A-FEC7F26DA9B5}"/>
              </a:ext>
            </a:extLst>
          </p:cNvPr>
          <p:cNvSpPr txBox="1"/>
          <p:nvPr/>
        </p:nvSpPr>
        <p:spPr>
          <a:xfrm>
            <a:off x="492042" y="4118781"/>
            <a:ext cx="3763661" cy="348429"/>
          </a:xfrm>
          <a:prstGeom prst="rect">
            <a:avLst/>
          </a:prstGeom>
          <a:noFill/>
        </p:spPr>
        <p:txBody>
          <a:bodyPr wrap="square" rtlCol="0">
            <a:spAutoFit/>
          </a:bodyPr>
          <a:lstStyle/>
          <a:p>
            <a:pPr>
              <a:lnSpc>
                <a:spcPts val="2100"/>
              </a:lnSpc>
            </a:pPr>
            <a:r>
              <a:rPr lang="pl-PL" sz="1600" b="1" dirty="0">
                <a:solidFill>
                  <a:srgbClr val="E72A7C"/>
                </a:solidFill>
                <a:latin typeface="Arial" panose="020B0604020202020204" pitchFamily="34" charset="0"/>
                <a:cs typeface="Arial" panose="020B0604020202020204" pitchFamily="34" charset="0"/>
              </a:rPr>
              <a:t>Nauka samobadania piersi</a:t>
            </a:r>
          </a:p>
        </p:txBody>
      </p:sp>
      <p:sp>
        <p:nvSpPr>
          <p:cNvPr id="8" name="pole tekstowe 7">
            <a:extLst>
              <a:ext uri="{FF2B5EF4-FFF2-40B4-BE49-F238E27FC236}">
                <a16:creationId xmlns:a16="http://schemas.microsoft.com/office/drawing/2014/main" id="{B6F6569B-1624-6648-F1FE-7FE4DF425572}"/>
              </a:ext>
            </a:extLst>
          </p:cNvPr>
          <p:cNvSpPr txBox="1"/>
          <p:nvPr/>
        </p:nvSpPr>
        <p:spPr>
          <a:xfrm>
            <a:off x="492042" y="5424854"/>
            <a:ext cx="3383280" cy="348429"/>
          </a:xfrm>
          <a:prstGeom prst="rect">
            <a:avLst/>
          </a:prstGeom>
          <a:noFill/>
        </p:spPr>
        <p:txBody>
          <a:bodyPr wrap="square" rtlCol="0">
            <a:spAutoFit/>
          </a:bodyPr>
          <a:lstStyle/>
          <a:p>
            <a:pPr>
              <a:lnSpc>
                <a:spcPts val="2100"/>
              </a:lnSpc>
            </a:pPr>
            <a:r>
              <a:rPr lang="pl-PL" sz="1600" b="1" dirty="0">
                <a:solidFill>
                  <a:srgbClr val="E72A7C"/>
                </a:solidFill>
                <a:latin typeface="Arial" panose="020B0604020202020204" pitchFamily="34" charset="0"/>
                <a:cs typeface="Arial" panose="020B0604020202020204" pitchFamily="34" charset="0"/>
              </a:rPr>
              <a:t>Akcja dostępna w całej Polsce</a:t>
            </a:r>
          </a:p>
        </p:txBody>
      </p:sp>
      <p:sp>
        <p:nvSpPr>
          <p:cNvPr id="11" name="pole tekstowe 10">
            <a:extLst>
              <a:ext uri="{FF2B5EF4-FFF2-40B4-BE49-F238E27FC236}">
                <a16:creationId xmlns:a16="http://schemas.microsoft.com/office/drawing/2014/main" id="{9AF05C1C-AAA9-AB75-2DFF-62B6C8F2FDE4}"/>
              </a:ext>
            </a:extLst>
          </p:cNvPr>
          <p:cNvSpPr txBox="1"/>
          <p:nvPr/>
        </p:nvSpPr>
        <p:spPr>
          <a:xfrm>
            <a:off x="5284099" y="3445522"/>
            <a:ext cx="6028566" cy="1406539"/>
          </a:xfrm>
          <a:prstGeom prst="rect">
            <a:avLst/>
          </a:prstGeom>
          <a:noFill/>
        </p:spPr>
        <p:txBody>
          <a:bodyPr wrap="square">
            <a:spAutoFit/>
          </a:bodyPr>
          <a:lstStyle/>
          <a:p>
            <a:pPr>
              <a:lnSpc>
                <a:spcPts val="2100"/>
              </a:lnSpc>
            </a:pPr>
            <a:r>
              <a:rPr lang="pl-PL" sz="1200" dirty="0">
                <a:latin typeface="Arial" panose="020B0604020202020204" pitchFamily="34" charset="0"/>
                <a:cs typeface="Arial" panose="020B0604020202020204" pitchFamily="34" charset="0"/>
              </a:rPr>
              <a:t>W praktyce wiele kobiet nie wie jak badać piersi. Warsztaty, podczas których będzie można się tego nauczyć są postrzegane bardzo pozytywnie. Świetnym rozwiązaniem jest ćwiczenie nie tylko na zdrowych piersiach, ale też możliwość dotknięcia manekina, u którego występuje pierś z nieprawidłowościami (tak, żeby poczuć różnicę między zdrową, a chorą piersią).</a:t>
            </a:r>
          </a:p>
        </p:txBody>
      </p:sp>
      <p:sp>
        <p:nvSpPr>
          <p:cNvPr id="12" name="pole tekstowe 11">
            <a:extLst>
              <a:ext uri="{FF2B5EF4-FFF2-40B4-BE49-F238E27FC236}">
                <a16:creationId xmlns:a16="http://schemas.microsoft.com/office/drawing/2014/main" id="{54AEF56C-0BCA-7664-ECA3-8CB67841602E}"/>
              </a:ext>
            </a:extLst>
          </p:cNvPr>
          <p:cNvSpPr txBox="1"/>
          <p:nvPr/>
        </p:nvSpPr>
        <p:spPr>
          <a:xfrm>
            <a:off x="5284099" y="5293920"/>
            <a:ext cx="5813184" cy="604461"/>
          </a:xfrm>
          <a:prstGeom prst="rect">
            <a:avLst/>
          </a:prstGeom>
          <a:noFill/>
        </p:spPr>
        <p:txBody>
          <a:bodyPr wrap="square">
            <a:spAutoFit/>
          </a:bodyPr>
          <a:lstStyle/>
          <a:p>
            <a:pPr>
              <a:lnSpc>
                <a:spcPts val="2100"/>
              </a:lnSpc>
            </a:pPr>
            <a:r>
              <a:rPr lang="pl-PL" sz="1200" dirty="0">
                <a:latin typeface="Arial" panose="020B0604020202020204" pitchFamily="34" charset="0"/>
                <a:cs typeface="Arial" panose="020B0604020202020204" pitchFamily="34" charset="0"/>
              </a:rPr>
              <a:t>Każda kobieta, niezależnie od miejsca zamieszkania może zgłosić się </a:t>
            </a:r>
          </a:p>
          <a:p>
            <a:pPr>
              <a:lnSpc>
                <a:spcPts val="2100"/>
              </a:lnSpc>
            </a:pPr>
            <a:r>
              <a:rPr lang="pl-PL" sz="1200" dirty="0">
                <a:latin typeface="Arial" panose="020B0604020202020204" pitchFamily="34" charset="0"/>
                <a:cs typeface="Arial" panose="020B0604020202020204" pitchFamily="34" charset="0"/>
              </a:rPr>
              <a:t>do Różowego Patrolu. Ambasadorki akcji są dostępne w całej Polsce.</a:t>
            </a:r>
          </a:p>
        </p:txBody>
      </p:sp>
      <p:sp>
        <p:nvSpPr>
          <p:cNvPr id="14" name="Tytuł 1">
            <a:extLst>
              <a:ext uri="{FF2B5EF4-FFF2-40B4-BE49-F238E27FC236}">
                <a16:creationId xmlns:a16="http://schemas.microsoft.com/office/drawing/2014/main" id="{9DD48A85-07AA-1E19-9BCD-E4F48C92953B}"/>
              </a:ext>
            </a:extLst>
          </p:cNvPr>
          <p:cNvSpPr>
            <a:spLocks noGrp="1"/>
          </p:cNvSpPr>
          <p:nvPr>
            <p:ph type="title"/>
          </p:nvPr>
        </p:nvSpPr>
        <p:spPr>
          <a:xfrm>
            <a:off x="514865" y="222641"/>
            <a:ext cx="10229216" cy="681646"/>
          </a:xfrm>
        </p:spPr>
        <p:txBody>
          <a:bodyPr vert="horz" lIns="91440" tIns="45720" rIns="91440" bIns="45720" rtlCol="0" anchor="ctr">
            <a:noAutofit/>
          </a:bodyPr>
          <a:lstStyle/>
          <a:p>
            <a:br>
              <a:rPr lang="pl-PL" sz="3000" b="1" dirty="0">
                <a:solidFill>
                  <a:srgbClr val="E72A7C"/>
                </a:solidFill>
                <a:latin typeface="Arial" panose="020B0604020202020204" pitchFamily="34" charset="0"/>
                <a:cs typeface="Arial" panose="020B0604020202020204" pitchFamily="34" charset="0"/>
              </a:rPr>
            </a:br>
            <a:br>
              <a:rPr lang="pl-PL" sz="3000" b="1" dirty="0">
                <a:solidFill>
                  <a:srgbClr val="E72A7C"/>
                </a:solidFill>
                <a:latin typeface="Arial" panose="020B0604020202020204" pitchFamily="34" charset="0"/>
                <a:ea typeface="Tahoma" panose="020B0604030504040204" pitchFamily="34" charset="0"/>
                <a:cs typeface="Arial" panose="020B0604020202020204" pitchFamily="34" charset="0"/>
              </a:rPr>
            </a:br>
            <a:r>
              <a:rPr lang="pl-PL" sz="3000" b="1" dirty="0">
                <a:solidFill>
                  <a:srgbClr val="E72A7C"/>
                </a:solidFill>
                <a:latin typeface="Arial" panose="020B0604020202020204" pitchFamily="34" charset="0"/>
                <a:ea typeface="Tahoma" panose="020B0604030504040204" pitchFamily="34" charset="0"/>
                <a:cs typeface="Arial" panose="020B0604020202020204" pitchFamily="34" charset="0"/>
              </a:rPr>
              <a:t>Inicjatywa Różowy Patrol </a:t>
            </a:r>
            <a:r>
              <a:rPr lang="pl-PL" sz="3000" b="1" dirty="0" err="1">
                <a:solidFill>
                  <a:srgbClr val="E72A7C"/>
                </a:solidFill>
                <a:latin typeface="Arial" panose="020B0604020202020204" pitchFamily="34" charset="0"/>
                <a:ea typeface="Tahoma" panose="020B0604030504040204" pitchFamily="34" charset="0"/>
                <a:cs typeface="Arial" panose="020B0604020202020204" pitchFamily="34" charset="0"/>
              </a:rPr>
              <a:t>Gliss</a:t>
            </a:r>
            <a:r>
              <a:rPr lang="pl-PL" sz="3000" b="1" dirty="0">
                <a:solidFill>
                  <a:srgbClr val="E72A7C"/>
                </a:solidFill>
                <a:latin typeface="Arial" panose="020B0604020202020204" pitchFamily="34" charset="0"/>
                <a:ea typeface="Tahoma" panose="020B0604030504040204" pitchFamily="34" charset="0"/>
                <a:cs typeface="Arial" panose="020B0604020202020204" pitchFamily="34" charset="0"/>
              </a:rPr>
              <a:t> – co ją wyróżnia</a:t>
            </a:r>
            <a:br>
              <a:rPr lang="pl-PL" sz="3000" b="1" dirty="0">
                <a:solidFill>
                  <a:srgbClr val="E72A7C"/>
                </a:solidFill>
                <a:latin typeface="Arial" panose="020B0604020202020204" pitchFamily="34" charset="0"/>
                <a:cs typeface="Arial" panose="020B0604020202020204" pitchFamily="34" charset="0"/>
              </a:rPr>
            </a:br>
            <a:br>
              <a:rPr lang="pl-PL" sz="3000" b="1" dirty="0">
                <a:solidFill>
                  <a:srgbClr val="E72A7C"/>
                </a:solidFill>
                <a:latin typeface="Arial" panose="020B0604020202020204" pitchFamily="34" charset="0"/>
                <a:cs typeface="Arial" panose="020B0604020202020204" pitchFamily="34" charset="0"/>
              </a:rPr>
            </a:br>
            <a:endParaRPr lang="en-AU" sz="3000" dirty="0">
              <a:solidFill>
                <a:srgbClr val="E72A7C"/>
              </a:solidFill>
              <a:latin typeface="Arial" panose="020B0604020202020204" pitchFamily="34" charset="0"/>
              <a:cs typeface="Arial" panose="020B0604020202020204" pitchFamily="34" charset="0"/>
            </a:endParaRPr>
          </a:p>
        </p:txBody>
      </p:sp>
      <p:sp>
        <p:nvSpPr>
          <p:cNvPr id="15" name="Połowa ramki 14">
            <a:extLst>
              <a:ext uri="{FF2B5EF4-FFF2-40B4-BE49-F238E27FC236}">
                <a16:creationId xmlns:a16="http://schemas.microsoft.com/office/drawing/2014/main" id="{B73A2EC3-9FBB-FE9F-DF15-E7B42E098275}"/>
              </a:ext>
            </a:extLst>
          </p:cNvPr>
          <p:cNvSpPr/>
          <p:nvPr/>
        </p:nvSpPr>
        <p:spPr>
          <a:xfrm rot="8100000">
            <a:off x="4152953" y="1753292"/>
            <a:ext cx="484130" cy="484130"/>
          </a:xfrm>
          <a:prstGeom prst="halfFrame">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sp>
        <p:nvSpPr>
          <p:cNvPr id="16" name="Połowa ramki 15">
            <a:extLst>
              <a:ext uri="{FF2B5EF4-FFF2-40B4-BE49-F238E27FC236}">
                <a16:creationId xmlns:a16="http://schemas.microsoft.com/office/drawing/2014/main" id="{954DC3C7-CC79-DEDE-508F-F2BD8464B180}"/>
              </a:ext>
            </a:extLst>
          </p:cNvPr>
          <p:cNvSpPr/>
          <p:nvPr/>
        </p:nvSpPr>
        <p:spPr>
          <a:xfrm rot="8100000">
            <a:off x="4152952" y="4050931"/>
            <a:ext cx="484130" cy="484130"/>
          </a:xfrm>
          <a:prstGeom prst="halfFrame">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sp>
        <p:nvSpPr>
          <p:cNvPr id="17" name="Połowa ramki 16">
            <a:extLst>
              <a:ext uri="{FF2B5EF4-FFF2-40B4-BE49-F238E27FC236}">
                <a16:creationId xmlns:a16="http://schemas.microsoft.com/office/drawing/2014/main" id="{E8C3176C-4FFA-C3AD-838C-8BD411410795}"/>
              </a:ext>
            </a:extLst>
          </p:cNvPr>
          <p:cNvSpPr/>
          <p:nvPr/>
        </p:nvSpPr>
        <p:spPr>
          <a:xfrm rot="8100000">
            <a:off x="4152952" y="5379968"/>
            <a:ext cx="484130" cy="484130"/>
          </a:xfrm>
          <a:prstGeom prst="halfFrame">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solidFill>
                <a:schemeClr val="tx1"/>
              </a:solidFill>
            </a:endParaRPr>
          </a:p>
        </p:txBody>
      </p:sp>
      <p:pic>
        <p:nvPicPr>
          <p:cNvPr id="2" name="Obraz 1">
            <a:extLst>
              <a:ext uri="{FF2B5EF4-FFF2-40B4-BE49-F238E27FC236}">
                <a16:creationId xmlns:a16="http://schemas.microsoft.com/office/drawing/2014/main" id="{C52D89BC-7C83-71F6-7F75-93D760FED6F7}"/>
              </a:ext>
            </a:extLst>
          </p:cNvPr>
          <p:cNvPicPr>
            <a:picLocks noChangeAspect="1"/>
          </p:cNvPicPr>
          <p:nvPr/>
        </p:nvPicPr>
        <p:blipFill>
          <a:blip r:embed="rId2"/>
          <a:stretch>
            <a:fillRect/>
          </a:stretch>
        </p:blipFill>
        <p:spPr>
          <a:xfrm>
            <a:off x="5090550" y="1134588"/>
            <a:ext cx="193548" cy="288135"/>
          </a:xfrm>
          <a:prstGeom prst="rect">
            <a:avLst/>
          </a:prstGeom>
        </p:spPr>
      </p:pic>
      <p:pic>
        <p:nvPicPr>
          <p:cNvPr id="3" name="Obraz 2">
            <a:extLst>
              <a:ext uri="{FF2B5EF4-FFF2-40B4-BE49-F238E27FC236}">
                <a16:creationId xmlns:a16="http://schemas.microsoft.com/office/drawing/2014/main" id="{A2EA92A7-F401-5538-5250-D85303297162}"/>
              </a:ext>
            </a:extLst>
          </p:cNvPr>
          <p:cNvPicPr>
            <a:picLocks noChangeAspect="1"/>
          </p:cNvPicPr>
          <p:nvPr/>
        </p:nvPicPr>
        <p:blipFill>
          <a:blip r:embed="rId2"/>
          <a:stretch>
            <a:fillRect/>
          </a:stretch>
        </p:blipFill>
        <p:spPr>
          <a:xfrm>
            <a:off x="5090550" y="1707350"/>
            <a:ext cx="193548" cy="288135"/>
          </a:xfrm>
          <a:prstGeom prst="rect">
            <a:avLst/>
          </a:prstGeom>
        </p:spPr>
      </p:pic>
      <p:pic>
        <p:nvPicPr>
          <p:cNvPr id="6" name="Obraz 5">
            <a:extLst>
              <a:ext uri="{FF2B5EF4-FFF2-40B4-BE49-F238E27FC236}">
                <a16:creationId xmlns:a16="http://schemas.microsoft.com/office/drawing/2014/main" id="{5A6DCE68-730C-9640-F53F-2BA5EAD21057}"/>
              </a:ext>
            </a:extLst>
          </p:cNvPr>
          <p:cNvPicPr>
            <a:picLocks noChangeAspect="1"/>
          </p:cNvPicPr>
          <p:nvPr/>
        </p:nvPicPr>
        <p:blipFill>
          <a:blip r:embed="rId2"/>
          <a:stretch>
            <a:fillRect/>
          </a:stretch>
        </p:blipFill>
        <p:spPr>
          <a:xfrm>
            <a:off x="5090550" y="2451085"/>
            <a:ext cx="193548" cy="288135"/>
          </a:xfrm>
          <a:prstGeom prst="rect">
            <a:avLst/>
          </a:prstGeom>
        </p:spPr>
      </p:pic>
      <p:pic>
        <p:nvPicPr>
          <p:cNvPr id="9" name="Obraz 8">
            <a:extLst>
              <a:ext uri="{FF2B5EF4-FFF2-40B4-BE49-F238E27FC236}">
                <a16:creationId xmlns:a16="http://schemas.microsoft.com/office/drawing/2014/main" id="{DF9AD412-4A58-D48B-F6A8-B886B2F67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516182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zaokrąglony 2">
            <a:extLst>
              <a:ext uri="{FF2B5EF4-FFF2-40B4-BE49-F238E27FC236}">
                <a16:creationId xmlns:a16="http://schemas.microsoft.com/office/drawing/2014/main" id="{71D159A9-28FF-6872-EE9C-9FF9046069AE}"/>
              </a:ext>
            </a:extLst>
          </p:cNvPr>
          <p:cNvSpPr/>
          <p:nvPr/>
        </p:nvSpPr>
        <p:spPr>
          <a:xfrm>
            <a:off x="557002" y="1796432"/>
            <a:ext cx="11022701" cy="3973189"/>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graphicFrame>
        <p:nvGraphicFramePr>
          <p:cNvPr id="4" name="Wykres 3">
            <a:extLst>
              <a:ext uri="{FF2B5EF4-FFF2-40B4-BE49-F238E27FC236}">
                <a16:creationId xmlns:a16="http://schemas.microsoft.com/office/drawing/2014/main" id="{27173B79-CB8D-F12E-83C2-4EDE8EF86E5B}"/>
              </a:ext>
            </a:extLst>
          </p:cNvPr>
          <p:cNvGraphicFramePr/>
          <p:nvPr>
            <p:extLst>
              <p:ext uri="{D42A27DB-BD31-4B8C-83A1-F6EECF244321}">
                <p14:modId xmlns:p14="http://schemas.microsoft.com/office/powerpoint/2010/main" val="591954172"/>
              </p:ext>
            </p:extLst>
          </p:nvPr>
        </p:nvGraphicFramePr>
        <p:xfrm>
          <a:off x="652200" y="3631369"/>
          <a:ext cx="10803543" cy="1935882"/>
        </p:xfrm>
        <a:graphic>
          <a:graphicData uri="http://schemas.openxmlformats.org/drawingml/2006/chart">
            <c:chart xmlns:c="http://schemas.openxmlformats.org/drawingml/2006/chart" xmlns:r="http://schemas.openxmlformats.org/officeDocument/2006/relationships" r:id="rId2"/>
          </a:graphicData>
        </a:graphic>
      </p:graphicFrame>
      <p:sp>
        <p:nvSpPr>
          <p:cNvPr id="5" name="Tytuł 1">
            <a:extLst>
              <a:ext uri="{FF2B5EF4-FFF2-40B4-BE49-F238E27FC236}">
                <a16:creationId xmlns:a16="http://schemas.microsoft.com/office/drawing/2014/main" id="{859D9066-C866-BD70-6092-106965561648}"/>
              </a:ext>
            </a:extLst>
          </p:cNvPr>
          <p:cNvSpPr>
            <a:spLocks noGrp="1"/>
          </p:cNvSpPr>
          <p:nvPr>
            <p:ph type="title"/>
          </p:nvPr>
        </p:nvSpPr>
        <p:spPr>
          <a:xfrm>
            <a:off x="533399" y="415693"/>
            <a:ext cx="10117138" cy="1328022"/>
          </a:xfrm>
        </p:spPr>
        <p:txBody>
          <a:bodyPr vert="horz" lIns="91440" tIns="45720" rIns="91440" bIns="45720" rtlCol="0" anchor="ctr">
            <a:noAutofit/>
          </a:bodyPr>
          <a:lstStyle/>
          <a:p>
            <a:r>
              <a:rPr lang="pl-PL" sz="2800" b="1" dirty="0">
                <a:solidFill>
                  <a:srgbClr val="E72A7C"/>
                </a:solidFill>
                <a:latin typeface="Arial" panose="020B0604020202020204" pitchFamily="34" charset="0"/>
                <a:ea typeface="Tahoma" panose="020B0604030504040204" pitchFamily="34" charset="0"/>
                <a:cs typeface="Arial" panose="020B0604020202020204" pitchFamily="34" charset="0"/>
              </a:rPr>
              <a:t>Kobiety przyznają - inicjatywa ważna i potrzebna</a:t>
            </a:r>
            <a:br>
              <a:rPr lang="pl-PL" sz="2000" b="1" dirty="0">
                <a:solidFill>
                  <a:srgbClr val="E72A7C"/>
                </a:solidFill>
                <a:latin typeface="Arial" panose="020B0604020202020204" pitchFamily="34" charset="0"/>
                <a:cs typeface="Arial" panose="020B0604020202020204" pitchFamily="34" charset="0"/>
              </a:rPr>
            </a:br>
            <a:br>
              <a:rPr lang="pl-PL" sz="2000" b="1" dirty="0">
                <a:latin typeface="Arial" panose="020B0604020202020204" pitchFamily="34" charset="0"/>
                <a:cs typeface="Arial" panose="020B0604020202020204" pitchFamily="34" charset="0"/>
              </a:rPr>
            </a:br>
            <a:r>
              <a:rPr lang="pl-PL" sz="2000" dirty="0">
                <a:latin typeface="Arial" panose="020B0604020202020204" pitchFamily="34" charset="0"/>
                <a:ea typeface="Tahoma" panose="020B0604030504040204" pitchFamily="34" charset="0"/>
                <a:cs typeface="Arial" panose="020B0604020202020204" pitchFamily="34" charset="0"/>
              </a:rPr>
              <a:t>Różowy Patrol </a:t>
            </a:r>
            <a:r>
              <a:rPr lang="pl-PL" sz="2000" dirty="0" err="1">
                <a:latin typeface="Arial" panose="020B0604020202020204" pitchFamily="34" charset="0"/>
                <a:ea typeface="Tahoma" panose="020B0604030504040204" pitchFamily="34" charset="0"/>
                <a:cs typeface="Arial" panose="020B0604020202020204" pitchFamily="34" charset="0"/>
              </a:rPr>
              <a:t>Gliss</a:t>
            </a:r>
            <a:r>
              <a:rPr lang="pl-PL" sz="2000" dirty="0">
                <a:latin typeface="Arial" panose="020B0604020202020204" pitchFamily="34" charset="0"/>
                <a:ea typeface="Tahoma" panose="020B0604030504040204" pitchFamily="34" charset="0"/>
                <a:cs typeface="Arial" panose="020B0604020202020204" pitchFamily="34" charset="0"/>
              </a:rPr>
              <a:t>  jest pozytywnie oceniany przez Polki jako inicjatywa potrzebna, przyjazna, wzbudzająca zaufanie i co równie ważne – autentyczna.</a:t>
            </a:r>
            <a:endParaRPr lang="en-AU" sz="2000" dirty="0">
              <a:latin typeface="Arial" panose="020B0604020202020204" pitchFamily="34" charset="0"/>
              <a:ea typeface="Tahoma" panose="020B0604030504040204" pitchFamily="34" charset="0"/>
              <a:cs typeface="Arial" panose="020B0604020202020204" pitchFamily="34" charset="0"/>
            </a:endParaRPr>
          </a:p>
        </p:txBody>
      </p:sp>
      <p:sp>
        <p:nvSpPr>
          <p:cNvPr id="6" name="Prostokąt 5">
            <a:extLst>
              <a:ext uri="{FF2B5EF4-FFF2-40B4-BE49-F238E27FC236}">
                <a16:creationId xmlns:a16="http://schemas.microsoft.com/office/drawing/2014/main" id="{6274F379-DC53-F7AB-BC55-8F4BB0C64401}"/>
              </a:ext>
            </a:extLst>
          </p:cNvPr>
          <p:cNvSpPr/>
          <p:nvPr/>
        </p:nvSpPr>
        <p:spPr>
          <a:xfrm>
            <a:off x="652200" y="3167390"/>
            <a:ext cx="11125201" cy="261610"/>
          </a:xfrm>
          <a:prstGeom prst="rect">
            <a:avLst/>
          </a:prstGeom>
        </p:spPr>
        <p:txBody>
          <a:bodyPr wrap="square">
            <a:spAutoFit/>
          </a:bodyPr>
          <a:lstStyle/>
          <a:p>
            <a:pPr>
              <a:spcBef>
                <a:spcPts val="600"/>
              </a:spcBef>
              <a:spcAft>
                <a:spcPts val="600"/>
              </a:spcAft>
            </a:pPr>
            <a:r>
              <a:rPr lang="pl-PL" sz="1100" b="1" dirty="0">
                <a:latin typeface="Arial" panose="020B0604020202020204" pitchFamily="34" charset="0"/>
                <a:ea typeface="Times New Roman" panose="02020603050405020304" pitchFamily="18" charset="0"/>
                <a:cs typeface="Arial" panose="020B0604020202020204" pitchFamily="34" charset="0"/>
              </a:rPr>
              <a:t>Jak oceniasz inicjatywę Różowy Patrol na poniższych wymiarach? </a:t>
            </a:r>
            <a:r>
              <a:rPr lang="pl-PL" sz="1100" dirty="0">
                <a:latin typeface="Arial" panose="020B0604020202020204" pitchFamily="34" charset="0"/>
                <a:ea typeface="Times New Roman" panose="02020603050405020304" pitchFamily="18" charset="0"/>
                <a:cs typeface="Arial" panose="020B0604020202020204" pitchFamily="34" charset="0"/>
              </a:rPr>
              <a:t>N = 1189 (ogół Polek w wieku 20-60 lat) / suma odpowiedzi: zdecydowanie TAK + raczej TAK</a:t>
            </a:r>
            <a:endParaRPr lang="pl-PL" sz="1100" dirty="0">
              <a:latin typeface="Arial" panose="020B0604020202020204" pitchFamily="34" charset="0"/>
              <a:cs typeface="Arial" panose="020B0604020202020204" pitchFamily="34" charset="0"/>
            </a:endParaRPr>
          </a:p>
        </p:txBody>
      </p:sp>
      <p:sp>
        <p:nvSpPr>
          <p:cNvPr id="7" name="Prostokąt 6">
            <a:extLst>
              <a:ext uri="{FF2B5EF4-FFF2-40B4-BE49-F238E27FC236}">
                <a16:creationId xmlns:a16="http://schemas.microsoft.com/office/drawing/2014/main" id="{3EA982E9-439B-0B20-C9A4-E63EA6D30132}"/>
              </a:ext>
            </a:extLst>
          </p:cNvPr>
          <p:cNvSpPr/>
          <p:nvPr/>
        </p:nvSpPr>
        <p:spPr>
          <a:xfrm>
            <a:off x="533399" y="1925205"/>
            <a:ext cx="11125202" cy="1015663"/>
          </a:xfrm>
          <a:prstGeom prst="rect">
            <a:avLst/>
          </a:prstGeom>
          <a:noFill/>
        </p:spPr>
        <p:txBody>
          <a:bodyPr wrap="square">
            <a:spAutoFit/>
          </a:bodyPr>
          <a:lstStyle/>
          <a:p>
            <a:endParaRPr lang="pl-PL" sz="1200" dirty="0">
              <a:solidFill>
                <a:srgbClr val="E72A7C"/>
              </a:solidFill>
              <a:latin typeface="Arial" panose="020B0604020202020204" pitchFamily="34" charset="0"/>
              <a:cs typeface="Arial" panose="020B0604020202020204" pitchFamily="34" charset="0"/>
            </a:endParaRPr>
          </a:p>
          <a:p>
            <a:r>
              <a:rPr lang="pl-PL" sz="1200" dirty="0">
                <a:solidFill>
                  <a:srgbClr val="E72A7C"/>
                </a:solidFill>
                <a:latin typeface="Arial" panose="020B0604020202020204" pitchFamily="34" charset="0"/>
                <a:cs typeface="Arial" panose="020B0604020202020204" pitchFamily="34" charset="0"/>
              </a:rPr>
              <a:t>INFORMACJA WYŚWIETLANA RESPONDENTKOM: Różowy Patrol to spotkania w gronie kobiecym, prowadzone przez ambasadorki Fundacji </a:t>
            </a:r>
            <a:r>
              <a:rPr lang="pl-PL" sz="1200" dirty="0" err="1">
                <a:solidFill>
                  <a:srgbClr val="E72A7C"/>
                </a:solidFill>
                <a:latin typeface="Arial" panose="020B0604020202020204" pitchFamily="34" charset="0"/>
                <a:cs typeface="Arial" panose="020B0604020202020204" pitchFamily="34" charset="0"/>
              </a:rPr>
              <a:t>OncoCafe</a:t>
            </a:r>
            <a:r>
              <a:rPr lang="pl-PL" sz="1200" dirty="0">
                <a:solidFill>
                  <a:srgbClr val="E72A7C"/>
                </a:solidFill>
                <a:latin typeface="Arial" panose="020B0604020202020204" pitchFamily="34" charset="0"/>
                <a:cs typeface="Arial" panose="020B0604020202020204" pitchFamily="34" charset="0"/>
              </a:rPr>
              <a:t>.</a:t>
            </a:r>
          </a:p>
          <a:p>
            <a:r>
              <a:rPr lang="pl-PL" sz="1200" dirty="0">
                <a:solidFill>
                  <a:srgbClr val="E72A7C"/>
                </a:solidFill>
                <a:latin typeface="Arial" panose="020B0604020202020204" pitchFamily="34" charset="0"/>
                <a:cs typeface="Arial" panose="020B0604020202020204" pitchFamily="34" charset="0"/>
              </a:rPr>
              <a:t>W ramach tych spotkań  Ambasadorki Różowego Patrolu, budują atmosferę zaufania, wsparcia, edukują i zachęcają do regularnych badań i troski o swoje</a:t>
            </a:r>
          </a:p>
          <a:p>
            <a:r>
              <a:rPr lang="pl-PL" sz="1200" dirty="0">
                <a:solidFill>
                  <a:srgbClr val="E72A7C"/>
                </a:solidFill>
                <a:latin typeface="Arial" panose="020B0604020202020204" pitchFamily="34" charset="0"/>
                <a:cs typeface="Arial" panose="020B0604020202020204" pitchFamily="34" charset="0"/>
              </a:rPr>
              <a:t>zdrowie zwłaszcza w kontekście profilaktyki nowotworowej. </a:t>
            </a:r>
          </a:p>
          <a:p>
            <a:endParaRPr lang="pl-PL" sz="1200" dirty="0">
              <a:solidFill>
                <a:srgbClr val="E72A7C"/>
              </a:solidFill>
              <a:highlight>
                <a:srgbClr val="FFFF00"/>
              </a:highlight>
              <a:latin typeface="Arial" panose="020B0604020202020204" pitchFamily="34" charset="0"/>
              <a:cs typeface="Arial" panose="020B0604020202020204" pitchFamily="34" charset="0"/>
            </a:endParaRPr>
          </a:p>
        </p:txBody>
      </p:sp>
      <p:pic>
        <p:nvPicPr>
          <p:cNvPr id="2" name="Obraz 1">
            <a:extLst>
              <a:ext uri="{FF2B5EF4-FFF2-40B4-BE49-F238E27FC236}">
                <a16:creationId xmlns:a16="http://schemas.microsoft.com/office/drawing/2014/main" id="{ECA8EA83-EE21-3DB7-B70E-A1669DADEE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4204952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zaokrąglony 2">
            <a:extLst>
              <a:ext uri="{FF2B5EF4-FFF2-40B4-BE49-F238E27FC236}">
                <a16:creationId xmlns:a16="http://schemas.microsoft.com/office/drawing/2014/main" id="{57C8B6FE-1616-E976-1230-B1CED2EB09F4}"/>
              </a:ext>
            </a:extLst>
          </p:cNvPr>
          <p:cNvSpPr/>
          <p:nvPr/>
        </p:nvSpPr>
        <p:spPr>
          <a:xfrm>
            <a:off x="557002" y="1796432"/>
            <a:ext cx="11022701" cy="3973189"/>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rostokąt 3">
            <a:extLst>
              <a:ext uri="{FF2B5EF4-FFF2-40B4-BE49-F238E27FC236}">
                <a16:creationId xmlns:a16="http://schemas.microsoft.com/office/drawing/2014/main" id="{2962E595-237C-2B13-DAA8-9D46C9594104}"/>
              </a:ext>
            </a:extLst>
          </p:cNvPr>
          <p:cNvSpPr/>
          <p:nvPr/>
        </p:nvSpPr>
        <p:spPr>
          <a:xfrm>
            <a:off x="603421" y="5421"/>
            <a:ext cx="10985157" cy="1054753"/>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Tytuł 1">
            <a:extLst>
              <a:ext uri="{FF2B5EF4-FFF2-40B4-BE49-F238E27FC236}">
                <a16:creationId xmlns:a16="http://schemas.microsoft.com/office/drawing/2014/main" id="{CCE6F0DE-C661-507E-C1BA-F39F77BB7324}"/>
              </a:ext>
            </a:extLst>
          </p:cNvPr>
          <p:cNvSpPr>
            <a:spLocks noGrp="1"/>
          </p:cNvSpPr>
          <p:nvPr>
            <p:ph type="title"/>
          </p:nvPr>
        </p:nvSpPr>
        <p:spPr>
          <a:xfrm>
            <a:off x="949257" y="102421"/>
            <a:ext cx="10117138" cy="1328022"/>
          </a:xfrm>
        </p:spPr>
        <p:txBody>
          <a:bodyPr vert="horz" lIns="91440" tIns="45720" rIns="91440" bIns="45720" rtlCol="0" anchor="ctr">
            <a:noAutofit/>
          </a:bodyPr>
          <a:lstStyle/>
          <a:p>
            <a:br>
              <a:rPr lang="pl-PL" sz="2000" b="1" dirty="0">
                <a:solidFill>
                  <a:schemeClr val="bg1"/>
                </a:solidFill>
                <a:latin typeface="Arial" panose="020B0604020202020204" pitchFamily="34" charset="0"/>
                <a:cs typeface="Arial" panose="020B0604020202020204" pitchFamily="34" charset="0"/>
              </a:rPr>
            </a:br>
            <a:br>
              <a:rPr lang="pl-PL" sz="2000" b="1" dirty="0">
                <a:solidFill>
                  <a:schemeClr val="bg1"/>
                </a:solidFill>
                <a:latin typeface="Arial" panose="020B0604020202020204" pitchFamily="34" charset="0"/>
                <a:cs typeface="Arial" panose="020B0604020202020204" pitchFamily="34" charset="0"/>
              </a:rPr>
            </a:br>
            <a:br>
              <a:rPr lang="pl-PL" sz="2000" b="1" dirty="0">
                <a:solidFill>
                  <a:schemeClr val="bg1"/>
                </a:solidFill>
                <a:latin typeface="Arial" panose="020B0604020202020204" pitchFamily="34" charset="0"/>
                <a:cs typeface="Arial" panose="020B0604020202020204" pitchFamily="34" charset="0"/>
              </a:rPr>
            </a:br>
            <a:br>
              <a:rPr lang="pl-PL" sz="2000" b="1" dirty="0">
                <a:solidFill>
                  <a:schemeClr val="bg1"/>
                </a:solidFill>
                <a:latin typeface="Arial" panose="020B0604020202020204" pitchFamily="34" charset="0"/>
                <a:cs typeface="Arial" panose="020B0604020202020204" pitchFamily="34" charset="0"/>
              </a:rPr>
            </a:br>
            <a:r>
              <a:rPr lang="pl-PL" sz="2800" b="1" dirty="0">
                <a:solidFill>
                  <a:schemeClr val="bg1"/>
                </a:solidFill>
                <a:latin typeface="Arial" panose="020B0604020202020204" pitchFamily="34" charset="0"/>
                <a:ea typeface="Tahoma" panose="020B0604030504040204" pitchFamily="34" charset="0"/>
                <a:cs typeface="Arial" panose="020B0604020202020204" pitchFamily="34" charset="0"/>
              </a:rPr>
              <a:t>JAK DOTRZEĆ DO KOBIET</a:t>
            </a:r>
            <a:br>
              <a:rPr lang="pl-PL" sz="2000" b="1" dirty="0">
                <a:solidFill>
                  <a:schemeClr val="bg1"/>
                </a:solidFill>
                <a:latin typeface="Arial" panose="020B0604020202020204" pitchFamily="34" charset="0"/>
                <a:cs typeface="Arial" panose="020B0604020202020204" pitchFamily="34" charset="0"/>
              </a:rPr>
            </a:br>
            <a:br>
              <a:rPr lang="pl-PL" sz="2400" b="1" dirty="0">
                <a:solidFill>
                  <a:srgbClr val="E72A7C"/>
                </a:solidFill>
                <a:latin typeface="Arial" panose="020B0604020202020204" pitchFamily="34" charset="0"/>
                <a:ea typeface="Tahoma" panose="020B0604030504040204" pitchFamily="34" charset="0"/>
                <a:cs typeface="Arial" panose="020B0604020202020204" pitchFamily="34" charset="0"/>
              </a:rPr>
            </a:br>
            <a:r>
              <a:rPr lang="pl-PL" sz="2000" b="1" dirty="0">
                <a:solidFill>
                  <a:srgbClr val="E72A7C"/>
                </a:solidFill>
                <a:latin typeface="Arial" panose="020B0604020202020204" pitchFamily="34" charset="0"/>
                <a:ea typeface="Tahoma" panose="020B0604030504040204" pitchFamily="34" charset="0"/>
                <a:cs typeface="Arial" panose="020B0604020202020204" pitchFamily="34" charset="0"/>
              </a:rPr>
              <a:t>Najczęstszym miejscem kontaktu z Różowym Patrolem są media społecznościowe A</a:t>
            </a:r>
            <a:br>
              <a:rPr lang="pl-PL" sz="2400" b="1" dirty="0">
                <a:solidFill>
                  <a:schemeClr val="bg1"/>
                </a:solidFill>
                <a:latin typeface="Arial" panose="020B0604020202020204" pitchFamily="34" charset="0"/>
                <a:ea typeface="Tahoma" panose="020B0604030504040204" pitchFamily="34" charset="0"/>
                <a:cs typeface="Arial" panose="020B0604020202020204" pitchFamily="34" charset="0"/>
              </a:rPr>
            </a:br>
            <a:endParaRPr lang="en-AU" sz="2400"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sp>
        <p:nvSpPr>
          <p:cNvPr id="6" name="Prostokąt 5">
            <a:extLst>
              <a:ext uri="{FF2B5EF4-FFF2-40B4-BE49-F238E27FC236}">
                <a16:creationId xmlns:a16="http://schemas.microsoft.com/office/drawing/2014/main" id="{44F58455-96B9-2B83-56E5-24C6CEC2B118}"/>
              </a:ext>
            </a:extLst>
          </p:cNvPr>
          <p:cNvSpPr/>
          <p:nvPr/>
        </p:nvSpPr>
        <p:spPr>
          <a:xfrm>
            <a:off x="383444" y="1862218"/>
            <a:ext cx="11425109" cy="276999"/>
          </a:xfrm>
          <a:prstGeom prst="rect">
            <a:avLst/>
          </a:prstGeom>
        </p:spPr>
        <p:txBody>
          <a:bodyPr wrap="square">
            <a:spAutoFit/>
          </a:bodyPr>
          <a:lstStyle/>
          <a:p>
            <a:pPr algn="ctr">
              <a:spcBef>
                <a:spcPts val="600"/>
              </a:spcBef>
              <a:spcAft>
                <a:spcPts val="600"/>
              </a:spcAft>
            </a:pPr>
            <a:r>
              <a:rPr lang="pl-PL" sz="1200" b="1" dirty="0">
                <a:latin typeface="Arial" panose="020B0604020202020204" pitchFamily="34" charset="0"/>
                <a:ea typeface="Times New Roman" panose="02020603050405020304" pitchFamily="18" charset="0"/>
                <a:cs typeface="Arial" panose="020B0604020202020204" pitchFamily="34" charset="0"/>
              </a:rPr>
              <a:t>Gdzie zetknęłaś się z informacjami o Różowym Patrolu? </a:t>
            </a:r>
            <a:r>
              <a:rPr lang="pl-PL" sz="1200" dirty="0">
                <a:latin typeface="Arial" panose="020B0604020202020204" pitchFamily="34" charset="0"/>
                <a:ea typeface="Times New Roman" panose="02020603050405020304" pitchFamily="18" charset="0"/>
                <a:cs typeface="Arial" panose="020B0604020202020204" pitchFamily="34" charset="0"/>
              </a:rPr>
              <a:t>N = 229 (kobiety, które słyszały, czym jest Różowy Patrol) / wielokrotny wybór</a:t>
            </a:r>
            <a:endParaRPr lang="pl-PL" sz="1200" dirty="0">
              <a:latin typeface="Arial" panose="020B0604020202020204" pitchFamily="34" charset="0"/>
              <a:cs typeface="Arial" panose="020B0604020202020204" pitchFamily="34" charset="0"/>
            </a:endParaRPr>
          </a:p>
        </p:txBody>
      </p:sp>
      <p:graphicFrame>
        <p:nvGraphicFramePr>
          <p:cNvPr id="7" name="Wykres 6">
            <a:extLst>
              <a:ext uri="{FF2B5EF4-FFF2-40B4-BE49-F238E27FC236}">
                <a16:creationId xmlns:a16="http://schemas.microsoft.com/office/drawing/2014/main" id="{A61D28FE-B523-6F32-43C9-4B8F1887D2A1}"/>
              </a:ext>
            </a:extLst>
          </p:cNvPr>
          <p:cNvGraphicFramePr/>
          <p:nvPr>
            <p:extLst>
              <p:ext uri="{D42A27DB-BD31-4B8C-83A1-F6EECF244321}">
                <p14:modId xmlns:p14="http://schemas.microsoft.com/office/powerpoint/2010/main" val="896579381"/>
              </p:ext>
            </p:extLst>
          </p:nvPr>
        </p:nvGraphicFramePr>
        <p:xfrm>
          <a:off x="1043847" y="2277392"/>
          <a:ext cx="8173370" cy="3492229"/>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Łącznik prosty ze strzałką 7">
            <a:extLst>
              <a:ext uri="{FF2B5EF4-FFF2-40B4-BE49-F238E27FC236}">
                <a16:creationId xmlns:a16="http://schemas.microsoft.com/office/drawing/2014/main" id="{C44CD02A-9646-1488-E9F9-03ED611BBA1C}"/>
              </a:ext>
            </a:extLst>
          </p:cNvPr>
          <p:cNvCxnSpPr>
            <a:cxnSpLocks/>
          </p:cNvCxnSpPr>
          <p:nvPr/>
        </p:nvCxnSpPr>
        <p:spPr>
          <a:xfrm>
            <a:off x="6750154" y="2622483"/>
            <a:ext cx="502813"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Łącznik prosty ze strzałką 8">
            <a:extLst>
              <a:ext uri="{FF2B5EF4-FFF2-40B4-BE49-F238E27FC236}">
                <a16:creationId xmlns:a16="http://schemas.microsoft.com/office/drawing/2014/main" id="{333CCADE-A424-FE04-B062-F2385BCA289E}"/>
              </a:ext>
            </a:extLst>
          </p:cNvPr>
          <p:cNvCxnSpPr>
            <a:cxnSpLocks/>
          </p:cNvCxnSpPr>
          <p:nvPr/>
        </p:nvCxnSpPr>
        <p:spPr>
          <a:xfrm>
            <a:off x="6390544" y="4049823"/>
            <a:ext cx="502813"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pole tekstowe 9">
            <a:extLst>
              <a:ext uri="{FF2B5EF4-FFF2-40B4-BE49-F238E27FC236}">
                <a16:creationId xmlns:a16="http://schemas.microsoft.com/office/drawing/2014/main" id="{100C8BE0-27E5-039B-1DC7-94CD7863F333}"/>
              </a:ext>
            </a:extLst>
          </p:cNvPr>
          <p:cNvSpPr txBox="1"/>
          <p:nvPr/>
        </p:nvSpPr>
        <p:spPr>
          <a:xfrm>
            <a:off x="7031747" y="3744777"/>
            <a:ext cx="2185470" cy="646331"/>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t>Częściej kobiety, które nieregularnie wykonują mammografię </a:t>
            </a:r>
            <a:r>
              <a:rPr lang="pl-PL" sz="1200" dirty="0"/>
              <a:t>(26%) </a:t>
            </a:r>
          </a:p>
        </p:txBody>
      </p:sp>
      <p:cxnSp>
        <p:nvCxnSpPr>
          <p:cNvPr id="11" name="Łącznik prosty ze strzałką 10">
            <a:extLst>
              <a:ext uri="{FF2B5EF4-FFF2-40B4-BE49-F238E27FC236}">
                <a16:creationId xmlns:a16="http://schemas.microsoft.com/office/drawing/2014/main" id="{61BCB78E-D1C0-BF99-869C-81648F9514A5}"/>
              </a:ext>
            </a:extLst>
          </p:cNvPr>
          <p:cNvCxnSpPr>
            <a:cxnSpLocks/>
          </p:cNvCxnSpPr>
          <p:nvPr/>
        </p:nvCxnSpPr>
        <p:spPr>
          <a:xfrm>
            <a:off x="7941837" y="2629501"/>
            <a:ext cx="502813"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pole tekstowe 11">
            <a:extLst>
              <a:ext uri="{FF2B5EF4-FFF2-40B4-BE49-F238E27FC236}">
                <a16:creationId xmlns:a16="http://schemas.microsoft.com/office/drawing/2014/main" id="{AB054FB4-F6A5-7D9E-A8D5-8703BA56B6B7}"/>
              </a:ext>
            </a:extLst>
          </p:cNvPr>
          <p:cNvSpPr txBox="1"/>
          <p:nvPr/>
        </p:nvSpPr>
        <p:spPr>
          <a:xfrm>
            <a:off x="8544940" y="2551623"/>
            <a:ext cx="1673331" cy="461665"/>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a:t>Rzadziej 45-54 latki </a:t>
            </a:r>
            <a:r>
              <a:rPr lang="pl-PL" sz="1200"/>
              <a:t>(37%) </a:t>
            </a:r>
          </a:p>
        </p:txBody>
      </p:sp>
      <p:pic>
        <p:nvPicPr>
          <p:cNvPr id="2" name="Obraz 1">
            <a:extLst>
              <a:ext uri="{FF2B5EF4-FFF2-40B4-BE49-F238E27FC236}">
                <a16:creationId xmlns:a16="http://schemas.microsoft.com/office/drawing/2014/main" id="{5F252324-4A53-4171-1D00-36674E8F8D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1611046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Prostokąt zaokrąglony 32">
            <a:extLst>
              <a:ext uri="{FF2B5EF4-FFF2-40B4-BE49-F238E27FC236}">
                <a16:creationId xmlns:a16="http://schemas.microsoft.com/office/drawing/2014/main" id="{987EA301-8324-321F-6373-A35992259AFE}"/>
              </a:ext>
            </a:extLst>
          </p:cNvPr>
          <p:cNvSpPr/>
          <p:nvPr/>
        </p:nvSpPr>
        <p:spPr>
          <a:xfrm>
            <a:off x="557002" y="1149048"/>
            <a:ext cx="11022701" cy="4620573"/>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ole tekstowe 3">
            <a:extLst>
              <a:ext uri="{FF2B5EF4-FFF2-40B4-BE49-F238E27FC236}">
                <a16:creationId xmlns:a16="http://schemas.microsoft.com/office/drawing/2014/main" id="{CCA21645-3488-6A25-7FAB-6BD362BBF279}"/>
              </a:ext>
            </a:extLst>
          </p:cNvPr>
          <p:cNvSpPr txBox="1"/>
          <p:nvPr/>
        </p:nvSpPr>
        <p:spPr>
          <a:xfrm>
            <a:off x="689443" y="492901"/>
            <a:ext cx="10023231" cy="553998"/>
          </a:xfrm>
          <a:prstGeom prst="rect">
            <a:avLst/>
          </a:prstGeom>
          <a:noFill/>
        </p:spPr>
        <p:txBody>
          <a:bodyPr wrap="square" rtlCol="0">
            <a:spAutoFit/>
          </a:bodyPr>
          <a:lstStyle/>
          <a:p>
            <a:r>
              <a:rPr lang="pl-PL" sz="3000" b="1" noProof="0" dirty="0">
                <a:solidFill>
                  <a:srgbClr val="E72A7C"/>
                </a:solidFill>
                <a:latin typeface="Tahoma" panose="020B0604030504040204" pitchFamily="34" charset="0"/>
                <a:ea typeface="Tahoma" panose="020B0604030504040204" pitchFamily="34" charset="0"/>
                <a:cs typeface="Tahoma" panose="020B0604030504040204" pitchFamily="34" charset="0"/>
              </a:rPr>
              <a:t>CO MÓWIĄ KOBIETY</a:t>
            </a:r>
            <a:endParaRPr lang="pl-PL" sz="3000" dirty="0">
              <a:solidFill>
                <a:srgbClr val="E72A7C"/>
              </a:solidFill>
              <a:latin typeface="Arial" panose="020B0604020202020204" pitchFamily="34" charset="0"/>
              <a:cs typeface="Arial" panose="020B0604020202020204" pitchFamily="34" charset="0"/>
            </a:endParaRPr>
          </a:p>
        </p:txBody>
      </p:sp>
      <p:pic>
        <p:nvPicPr>
          <p:cNvPr id="2" name="Obraz 1">
            <a:extLst>
              <a:ext uri="{FF2B5EF4-FFF2-40B4-BE49-F238E27FC236}">
                <a16:creationId xmlns:a16="http://schemas.microsoft.com/office/drawing/2014/main" id="{8F7E6CEB-08ED-1AEC-B581-719EF24380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grpSp>
        <p:nvGrpSpPr>
          <p:cNvPr id="3" name="Grupa 2">
            <a:extLst>
              <a:ext uri="{FF2B5EF4-FFF2-40B4-BE49-F238E27FC236}">
                <a16:creationId xmlns:a16="http://schemas.microsoft.com/office/drawing/2014/main" id="{1000154C-6274-7C0E-F4C7-A89AEC34CC0C}"/>
              </a:ext>
            </a:extLst>
          </p:cNvPr>
          <p:cNvGrpSpPr/>
          <p:nvPr/>
        </p:nvGrpSpPr>
        <p:grpSpPr>
          <a:xfrm>
            <a:off x="637657" y="1372841"/>
            <a:ext cx="3212241" cy="1514255"/>
            <a:chOff x="657782" y="2754658"/>
            <a:chExt cx="4546104" cy="2143040"/>
          </a:xfrm>
        </p:grpSpPr>
        <p:pic>
          <p:nvPicPr>
            <p:cNvPr id="13" name="Obraz 12">
              <a:extLst>
                <a:ext uri="{FF2B5EF4-FFF2-40B4-BE49-F238E27FC236}">
                  <a16:creationId xmlns:a16="http://schemas.microsoft.com/office/drawing/2014/main" id="{A13A2DA7-0A1B-620B-C5CA-9BE530F832F2}"/>
                </a:ext>
              </a:extLst>
            </p:cNvPr>
            <p:cNvPicPr>
              <a:picLocks noChangeAspect="1"/>
            </p:cNvPicPr>
            <p:nvPr/>
          </p:nvPicPr>
          <p:blipFill>
            <a:blip r:embed="rId3"/>
            <a:stretch>
              <a:fillRect/>
            </a:stretch>
          </p:blipFill>
          <p:spPr>
            <a:xfrm>
              <a:off x="657782" y="2754658"/>
              <a:ext cx="4546104" cy="2143040"/>
            </a:xfrm>
            <a:prstGeom prst="rect">
              <a:avLst/>
            </a:prstGeom>
          </p:spPr>
        </p:pic>
        <p:sp>
          <p:nvSpPr>
            <p:cNvPr id="14" name="pole tekstowe 13">
              <a:extLst>
                <a:ext uri="{FF2B5EF4-FFF2-40B4-BE49-F238E27FC236}">
                  <a16:creationId xmlns:a16="http://schemas.microsoft.com/office/drawing/2014/main" id="{9391CFD7-25DC-8EB6-94F7-F4684FAC99F6}"/>
                </a:ext>
              </a:extLst>
            </p:cNvPr>
            <p:cNvSpPr txBox="1"/>
            <p:nvPr/>
          </p:nvSpPr>
          <p:spPr>
            <a:xfrm>
              <a:off x="923244" y="3135594"/>
              <a:ext cx="4173753" cy="1143758"/>
            </a:xfrm>
            <a:prstGeom prst="rect">
              <a:avLst/>
            </a:prstGeom>
            <a:noFill/>
          </p:spPr>
          <p:txBody>
            <a:bodyPr wrap="square">
              <a:spAutoFit/>
            </a:bodyPr>
            <a:lstStyle/>
            <a:p>
              <a:pPr>
                <a:lnSpc>
                  <a:spcPct val="150000"/>
                </a:lnSpc>
              </a:pPr>
              <a:r>
                <a:rPr lang="pl-PL" sz="800" i="1" noProof="0" dirty="0">
                  <a:latin typeface="Arial" panose="020B0604020202020204" pitchFamily="34" charset="0"/>
                  <a:ea typeface="MS Mincho" panose="02020609040205080304" pitchFamily="49" charset="-128"/>
                  <a:cs typeface="Arial" panose="020B0604020202020204" pitchFamily="34" charset="0"/>
                </a:rPr>
                <a:t>„T</a:t>
              </a:r>
              <a:r>
                <a:rPr lang="pl-PL" sz="800" i="1" noProof="0" dirty="0">
                  <a:effectLst/>
                  <a:latin typeface="Arial" panose="020B0604020202020204" pitchFamily="34" charset="0"/>
                  <a:ea typeface="MS Mincho" panose="02020609040205080304" pitchFamily="49" charset="-128"/>
                  <a:cs typeface="Arial" panose="020B0604020202020204" pitchFamily="34" charset="0"/>
                </a:rPr>
                <a:t>o jest dokładnie odpowiedź na to, o czym rozmawiałyśmy. Po pierwsze, że to jest</a:t>
              </a:r>
              <a:r>
                <a:rPr lang="pl-PL" sz="800" i="1" noProof="0" dirty="0">
                  <a:latin typeface="Arial" panose="020B0604020202020204" pitchFamily="34" charset="0"/>
                  <a:ea typeface="MS Mincho" panose="02020609040205080304" pitchFamily="49" charset="-128"/>
                  <a:cs typeface="Arial" panose="020B0604020202020204" pitchFamily="34" charset="0"/>
                </a:rPr>
                <a:t> </a:t>
              </a:r>
              <a:r>
                <a:rPr lang="pl-PL" sz="800" i="1" noProof="0" dirty="0">
                  <a:effectLst/>
                  <a:latin typeface="Arial" panose="020B0604020202020204" pitchFamily="34" charset="0"/>
                  <a:ea typeface="MS Mincho" panose="02020609040205080304" pitchFamily="49" charset="-128"/>
                  <a:cs typeface="Arial" panose="020B0604020202020204" pitchFamily="34" charset="0"/>
                </a:rPr>
                <a:t>założone przez kogoś, kto przeszedł przez to, po drugie, że jest to grupa dziewczyn, kobiet, która o tym rozmawia</a:t>
              </a:r>
              <a:r>
                <a:rPr lang="pl-PL" sz="800" i="1" noProof="0" dirty="0">
                  <a:latin typeface="Arial" panose="020B0604020202020204" pitchFamily="34" charset="0"/>
                  <a:ea typeface="MS Mincho" panose="02020609040205080304" pitchFamily="49" charset="-128"/>
                  <a:cs typeface="Arial" panose="020B0604020202020204" pitchFamily="34" charset="0"/>
                </a:rPr>
                <a:t> n</a:t>
              </a:r>
              <a:r>
                <a:rPr lang="pl-PL" sz="800" i="1" noProof="0" dirty="0">
                  <a:effectLst/>
                  <a:latin typeface="Arial" panose="020B0604020202020204" pitchFamily="34" charset="0"/>
                  <a:ea typeface="MS Mincho" panose="02020609040205080304" pitchFamily="49" charset="-128"/>
                  <a:cs typeface="Arial" panose="020B0604020202020204" pitchFamily="34" charset="0"/>
                </a:rPr>
                <a:t>a zasadzie jak koleżanka z koleżankami.</a:t>
              </a:r>
              <a:r>
                <a:rPr lang="pl-PL" sz="800" i="1" noProof="0" dirty="0">
                  <a:latin typeface="Arial" panose="020B0604020202020204" pitchFamily="34" charset="0"/>
                  <a:ea typeface="MS Mincho" panose="02020609040205080304" pitchFamily="49" charset="-128"/>
                  <a:cs typeface="Arial" panose="020B0604020202020204" pitchFamily="34" charset="0"/>
                </a:rPr>
                <a:t>”</a:t>
              </a:r>
              <a:endParaRPr lang="pl-PL" sz="800" i="1" noProof="0" dirty="0">
                <a:latin typeface="Arial" panose="020B0604020202020204" pitchFamily="34" charset="0"/>
                <a:cs typeface="Arial" panose="020B0604020202020204" pitchFamily="34" charset="0"/>
              </a:endParaRPr>
            </a:p>
          </p:txBody>
        </p:sp>
      </p:grpSp>
      <p:grpSp>
        <p:nvGrpSpPr>
          <p:cNvPr id="15" name="Grupa 14">
            <a:extLst>
              <a:ext uri="{FF2B5EF4-FFF2-40B4-BE49-F238E27FC236}">
                <a16:creationId xmlns:a16="http://schemas.microsoft.com/office/drawing/2014/main" id="{3C7DF969-2A2D-0713-A0F1-6C39993144D4}"/>
              </a:ext>
            </a:extLst>
          </p:cNvPr>
          <p:cNvGrpSpPr/>
          <p:nvPr/>
        </p:nvGrpSpPr>
        <p:grpSpPr>
          <a:xfrm>
            <a:off x="3299771" y="2776687"/>
            <a:ext cx="3212241" cy="1514255"/>
            <a:chOff x="657782" y="2754658"/>
            <a:chExt cx="4546104" cy="2143040"/>
          </a:xfrm>
        </p:grpSpPr>
        <p:pic>
          <p:nvPicPr>
            <p:cNvPr id="16" name="Obraz 15">
              <a:extLst>
                <a:ext uri="{FF2B5EF4-FFF2-40B4-BE49-F238E27FC236}">
                  <a16:creationId xmlns:a16="http://schemas.microsoft.com/office/drawing/2014/main" id="{54129A0A-EAA7-87D5-48BF-EE1F2E94DAAC}"/>
                </a:ext>
              </a:extLst>
            </p:cNvPr>
            <p:cNvPicPr>
              <a:picLocks noChangeAspect="1"/>
            </p:cNvPicPr>
            <p:nvPr/>
          </p:nvPicPr>
          <p:blipFill>
            <a:blip r:embed="rId3"/>
            <a:stretch>
              <a:fillRect/>
            </a:stretch>
          </p:blipFill>
          <p:spPr>
            <a:xfrm>
              <a:off x="657782" y="2754658"/>
              <a:ext cx="4546104" cy="2143040"/>
            </a:xfrm>
            <a:prstGeom prst="rect">
              <a:avLst/>
            </a:prstGeom>
          </p:spPr>
        </p:pic>
        <p:sp>
          <p:nvSpPr>
            <p:cNvPr id="17" name="pole tekstowe 16">
              <a:extLst>
                <a:ext uri="{FF2B5EF4-FFF2-40B4-BE49-F238E27FC236}">
                  <a16:creationId xmlns:a16="http://schemas.microsoft.com/office/drawing/2014/main" id="{AF067377-BFD2-1FA2-F953-84D07F16A0F1}"/>
                </a:ext>
              </a:extLst>
            </p:cNvPr>
            <p:cNvSpPr txBox="1"/>
            <p:nvPr/>
          </p:nvSpPr>
          <p:spPr>
            <a:xfrm>
              <a:off x="923245" y="3135594"/>
              <a:ext cx="4015177" cy="1143758"/>
            </a:xfrm>
            <a:prstGeom prst="rect">
              <a:avLst/>
            </a:prstGeom>
            <a:noFill/>
          </p:spPr>
          <p:txBody>
            <a:bodyPr wrap="square">
              <a:spAutoFit/>
            </a:bodyPr>
            <a:lstStyle/>
            <a:p>
              <a:pPr>
                <a:lnSpc>
                  <a:spcPct val="150000"/>
                </a:lnSpc>
              </a:pPr>
              <a:r>
                <a:rPr lang="pl-PL" sz="800" i="1" dirty="0">
                  <a:latin typeface="Arial" panose="020B0604020202020204" pitchFamily="34" charset="0"/>
                  <a:ea typeface="MS Mincho" panose="02020609040205080304" pitchFamily="49" charset="-128"/>
                  <a:cs typeface="Arial" panose="020B0604020202020204" pitchFamily="34" charset="0"/>
                </a:rPr>
                <a:t>„M</a:t>
              </a:r>
              <a:r>
                <a:rPr lang="pl-PL" sz="800" i="1" dirty="0">
                  <a:effectLst/>
                  <a:latin typeface="Arial" panose="020B0604020202020204" pitchFamily="34" charset="0"/>
                  <a:ea typeface="MS Mincho" panose="02020609040205080304" pitchFamily="49" charset="-128"/>
                  <a:cs typeface="Arial" panose="020B0604020202020204" pitchFamily="34" charset="0"/>
                </a:rPr>
                <a:t>yślę, że jest to</a:t>
              </a:r>
              <a:r>
                <a:rPr lang="pl-PL" sz="800" i="1" dirty="0">
                  <a:latin typeface="Arial" panose="020B0604020202020204" pitchFamily="34" charset="0"/>
                  <a:ea typeface="MS Mincho" panose="02020609040205080304" pitchFamily="49" charset="-128"/>
                  <a:cs typeface="Arial" panose="020B0604020202020204" pitchFamily="34" charset="0"/>
                </a:rPr>
                <a:t> </a:t>
              </a:r>
              <a:r>
                <a:rPr lang="pl-PL" sz="800" i="1" dirty="0">
                  <a:effectLst/>
                  <a:latin typeface="Arial" panose="020B0604020202020204" pitchFamily="34" charset="0"/>
                  <a:ea typeface="MS Mincho" panose="02020609040205080304" pitchFamily="49" charset="-128"/>
                  <a:cs typeface="Arial" panose="020B0604020202020204" pitchFamily="34" charset="0"/>
                </a:rPr>
                <a:t>fajne, bo tak jak powiedziałam, jeżeli ktoś to przeszedł</a:t>
              </a:r>
              <a:r>
                <a:rPr lang="pl-PL" sz="800" i="1" dirty="0">
                  <a:latin typeface="Arial" panose="020B0604020202020204" pitchFamily="34" charset="0"/>
                  <a:ea typeface="MS Mincho" panose="02020609040205080304" pitchFamily="49" charset="-128"/>
                  <a:cs typeface="Arial" panose="020B0604020202020204" pitchFamily="34" charset="0"/>
                </a:rPr>
                <a:t> </a:t>
              </a:r>
              <a:r>
                <a:rPr lang="pl-PL" sz="800" i="1" dirty="0">
                  <a:effectLst/>
                  <a:latin typeface="Arial" panose="020B0604020202020204" pitchFamily="34" charset="0"/>
                  <a:ea typeface="MS Mincho" panose="02020609040205080304" pitchFamily="49" charset="-128"/>
                  <a:cs typeface="Arial" panose="020B0604020202020204" pitchFamily="34" charset="0"/>
                </a:rPr>
                <a:t>albo </a:t>
              </a:r>
              <a:r>
                <a:rPr lang="pl-PL" sz="800" i="1" dirty="0">
                  <a:latin typeface="Arial" panose="020B0604020202020204" pitchFamily="34" charset="0"/>
                  <a:ea typeface="MS Mincho" panose="02020609040205080304" pitchFamily="49" charset="-128"/>
                  <a:cs typeface="Arial" panose="020B0604020202020204" pitchFamily="34" charset="0"/>
                </a:rPr>
                <a:t>ma </a:t>
              </a:r>
              <a:r>
                <a:rPr lang="pl-PL" sz="800" i="1" dirty="0">
                  <a:effectLst/>
                  <a:latin typeface="Arial" panose="020B0604020202020204" pitchFamily="34" charset="0"/>
                  <a:ea typeface="MS Mincho" panose="02020609040205080304" pitchFamily="49" charset="-128"/>
                  <a:cs typeface="Arial" panose="020B0604020202020204" pitchFamily="34" charset="0"/>
                </a:rPr>
                <a:t>kogoś bliskiego, kto jest chory, </a:t>
              </a:r>
            </a:p>
            <a:p>
              <a:pPr>
                <a:lnSpc>
                  <a:spcPct val="150000"/>
                </a:lnSpc>
              </a:pPr>
              <a:r>
                <a:rPr lang="pl-PL" sz="800" i="1" dirty="0">
                  <a:latin typeface="Arial" panose="020B0604020202020204" pitchFamily="34" charset="0"/>
                  <a:ea typeface="MS Mincho" panose="02020609040205080304" pitchFamily="49" charset="-128"/>
                  <a:cs typeface="Arial" panose="020B0604020202020204" pitchFamily="34" charset="0"/>
                </a:rPr>
                <a:t>i</a:t>
              </a:r>
              <a:r>
                <a:rPr lang="pl-PL" sz="800" i="1" dirty="0">
                  <a:effectLst/>
                  <a:latin typeface="Arial" panose="020B0604020202020204" pitchFamily="34" charset="0"/>
                  <a:ea typeface="MS Mincho" panose="02020609040205080304" pitchFamily="49" charset="-128"/>
                  <a:cs typeface="Arial" panose="020B0604020202020204" pitchFamily="34" charset="0"/>
                </a:rPr>
                <a:t> ta kobieta wie więcej</a:t>
              </a:r>
              <a:r>
                <a:rPr lang="pl-PL" sz="800" i="1" dirty="0">
                  <a:latin typeface="Arial" panose="020B0604020202020204" pitchFamily="34" charset="0"/>
                  <a:ea typeface="MS Mincho" panose="02020609040205080304" pitchFamily="49" charset="-128"/>
                  <a:cs typeface="Arial" panose="020B0604020202020204" pitchFamily="34" charset="0"/>
                </a:rPr>
                <a:t> </a:t>
              </a:r>
              <a:r>
                <a:rPr lang="pl-PL" sz="800" i="1" dirty="0">
                  <a:effectLst/>
                  <a:latin typeface="Arial" panose="020B0604020202020204" pitchFamily="34" charset="0"/>
                  <a:ea typeface="MS Mincho" panose="02020609040205080304" pitchFamily="49" charset="-128"/>
                  <a:cs typeface="Arial" panose="020B0604020202020204" pitchFamily="34" charset="0"/>
                </a:rPr>
                <a:t>niż ja, to jak najbardziej </a:t>
              </a:r>
            </a:p>
            <a:p>
              <a:pPr>
                <a:lnSpc>
                  <a:spcPct val="150000"/>
                </a:lnSpc>
              </a:pPr>
              <a:r>
                <a:rPr lang="pl-PL" sz="800" i="1" dirty="0">
                  <a:effectLst/>
                  <a:latin typeface="Arial" panose="020B0604020202020204" pitchFamily="34" charset="0"/>
                  <a:ea typeface="MS Mincho" panose="02020609040205080304" pitchFamily="49" charset="-128"/>
                  <a:cs typeface="Arial" panose="020B0604020202020204" pitchFamily="34" charset="0"/>
                </a:rPr>
                <a:t>ma to sens.</a:t>
              </a:r>
              <a:r>
                <a:rPr lang="pl-PL" sz="800" i="1" dirty="0">
                  <a:latin typeface="Arial" panose="020B0604020202020204" pitchFamily="34" charset="0"/>
                  <a:ea typeface="MS Mincho" panose="02020609040205080304" pitchFamily="49" charset="-128"/>
                  <a:cs typeface="Arial" panose="020B0604020202020204" pitchFamily="34" charset="0"/>
                </a:rPr>
                <a:t>”</a:t>
              </a:r>
              <a:endParaRPr lang="pl-PL" sz="800" i="1" dirty="0">
                <a:latin typeface="Arial" panose="020B0604020202020204" pitchFamily="34" charset="0"/>
                <a:cs typeface="Arial" panose="020B0604020202020204" pitchFamily="34" charset="0"/>
              </a:endParaRPr>
            </a:p>
          </p:txBody>
        </p:sp>
      </p:grpSp>
      <p:grpSp>
        <p:nvGrpSpPr>
          <p:cNvPr id="18" name="Grupa 17">
            <a:extLst>
              <a:ext uri="{FF2B5EF4-FFF2-40B4-BE49-F238E27FC236}">
                <a16:creationId xmlns:a16="http://schemas.microsoft.com/office/drawing/2014/main" id="{86A3FCA5-DB97-FBAA-F30C-D08A176F210E}"/>
              </a:ext>
            </a:extLst>
          </p:cNvPr>
          <p:cNvGrpSpPr/>
          <p:nvPr/>
        </p:nvGrpSpPr>
        <p:grpSpPr>
          <a:xfrm>
            <a:off x="1827844" y="4334744"/>
            <a:ext cx="3212241" cy="1514255"/>
            <a:chOff x="657782" y="2754658"/>
            <a:chExt cx="4546104" cy="2143040"/>
          </a:xfrm>
        </p:grpSpPr>
        <p:pic>
          <p:nvPicPr>
            <p:cNvPr id="19" name="Obraz 18">
              <a:extLst>
                <a:ext uri="{FF2B5EF4-FFF2-40B4-BE49-F238E27FC236}">
                  <a16:creationId xmlns:a16="http://schemas.microsoft.com/office/drawing/2014/main" id="{B45B0129-D140-FB6F-5590-78E5C0607AAD}"/>
                </a:ext>
              </a:extLst>
            </p:cNvPr>
            <p:cNvPicPr>
              <a:picLocks noChangeAspect="1"/>
            </p:cNvPicPr>
            <p:nvPr/>
          </p:nvPicPr>
          <p:blipFill>
            <a:blip r:embed="rId3"/>
            <a:stretch>
              <a:fillRect/>
            </a:stretch>
          </p:blipFill>
          <p:spPr>
            <a:xfrm>
              <a:off x="657782" y="2754658"/>
              <a:ext cx="4546104" cy="2143040"/>
            </a:xfrm>
            <a:prstGeom prst="rect">
              <a:avLst/>
            </a:prstGeom>
          </p:spPr>
        </p:pic>
        <p:sp>
          <p:nvSpPr>
            <p:cNvPr id="20" name="pole tekstowe 19">
              <a:extLst>
                <a:ext uri="{FF2B5EF4-FFF2-40B4-BE49-F238E27FC236}">
                  <a16:creationId xmlns:a16="http://schemas.microsoft.com/office/drawing/2014/main" id="{3B8AA53A-33BC-887A-11DE-861CF3BD4FAE}"/>
                </a:ext>
              </a:extLst>
            </p:cNvPr>
            <p:cNvSpPr txBox="1"/>
            <p:nvPr/>
          </p:nvSpPr>
          <p:spPr>
            <a:xfrm>
              <a:off x="923245" y="3135594"/>
              <a:ext cx="4015177" cy="1185692"/>
            </a:xfrm>
            <a:prstGeom prst="rect">
              <a:avLst/>
            </a:prstGeom>
            <a:noFill/>
          </p:spPr>
          <p:txBody>
            <a:bodyPr wrap="square">
              <a:spAutoFit/>
            </a:bodyPr>
            <a:lstStyle/>
            <a:p>
              <a:pPr>
                <a:lnSpc>
                  <a:spcPct val="150000"/>
                </a:lnSpc>
              </a:pPr>
              <a:r>
                <a:rPr lang="pl-PL" sz="800" i="1" dirty="0">
                  <a:latin typeface="Arial" panose="020B0604020202020204" pitchFamily="34" charset="0"/>
                  <a:ea typeface="MS Mincho" panose="02020609040205080304" pitchFamily="49" charset="-128"/>
                  <a:cs typeface="Arial" panose="020B0604020202020204" pitchFamily="34" charset="0"/>
                </a:rPr>
                <a:t>„M</a:t>
              </a:r>
              <a:r>
                <a:rPr lang="en-US" sz="800" i="1" dirty="0" err="1">
                  <a:effectLst/>
                  <a:latin typeface="Arial" panose="020B0604020202020204" pitchFamily="34" charset="0"/>
                  <a:ea typeface="MS Mincho" panose="02020609040205080304" pitchFamily="49" charset="-128"/>
                  <a:cs typeface="Arial" panose="020B0604020202020204" pitchFamily="34" charset="0"/>
                </a:rPr>
                <a:t>oim</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zdaniem</a:t>
              </a:r>
              <a:r>
                <a:rPr lang="pl-PL" sz="800" i="1" dirty="0">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powinno</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być</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dużo</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takich</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projektów</a:t>
              </a:r>
              <a:r>
                <a:rPr lang="en-US" sz="800" i="1" dirty="0">
                  <a:effectLst/>
                  <a:latin typeface="Arial" panose="020B0604020202020204" pitchFamily="34" charset="0"/>
                  <a:ea typeface="MS Mincho" panose="02020609040205080304" pitchFamily="49" charset="-128"/>
                  <a:cs typeface="Arial" panose="020B0604020202020204" pitchFamily="34" charset="0"/>
                </a:rPr>
                <a:t>. </a:t>
              </a:r>
            </a:p>
            <a:p>
              <a:pPr>
                <a:lnSpc>
                  <a:spcPct val="150000"/>
                </a:lnSpc>
              </a:pPr>
              <a:r>
                <a:rPr lang="en-US" sz="800" i="1" dirty="0" err="1">
                  <a:effectLst/>
                  <a:latin typeface="Arial" panose="020B0604020202020204" pitchFamily="34" charset="0"/>
                  <a:ea typeface="MS Mincho" panose="02020609040205080304" pitchFamily="49" charset="-128"/>
                  <a:cs typeface="Arial" panose="020B0604020202020204" pitchFamily="34" charset="0"/>
                </a:rPr>
                <a:t>gdzie</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kobiety</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też</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będą</a:t>
              </a:r>
              <a:r>
                <a:rPr lang="pl-PL" sz="800" i="1" dirty="0">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mogły</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zbadać</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się</a:t>
              </a:r>
              <a:r>
                <a:rPr lang="en-US" sz="800" i="1" dirty="0">
                  <a:effectLst/>
                  <a:latin typeface="Arial" panose="020B0604020202020204" pitchFamily="34" charset="0"/>
                  <a:ea typeface="MS Mincho" panose="02020609040205080304" pitchFamily="49" charset="-128"/>
                  <a:cs typeface="Arial" panose="020B0604020202020204" pitchFamily="34" charset="0"/>
                </a:rPr>
                <a:t> same,</a:t>
              </a:r>
              <a:r>
                <a:rPr lang="pl-PL"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dlatego</a:t>
              </a:r>
              <a:r>
                <a:rPr lang="en-US" sz="800" i="1" dirty="0">
                  <a:effectLst/>
                  <a:latin typeface="Arial" panose="020B0604020202020204" pitchFamily="34" charset="0"/>
                  <a:ea typeface="MS Mincho" panose="02020609040205080304" pitchFamily="49" charset="-128"/>
                  <a:cs typeface="Arial" panose="020B0604020202020204" pitchFamily="34" charset="0"/>
                </a:rPr>
                <a:t> </a:t>
              </a:r>
            </a:p>
            <a:p>
              <a:pPr>
                <a:lnSpc>
                  <a:spcPct val="150000"/>
                </a:lnSpc>
              </a:pPr>
              <a:r>
                <a:rPr lang="en-US" sz="800" i="1" dirty="0" err="1">
                  <a:effectLst/>
                  <a:latin typeface="Arial" panose="020B0604020202020204" pitchFamily="34" charset="0"/>
                  <a:ea typeface="MS Mincho" panose="02020609040205080304" pitchFamily="49" charset="-128"/>
                  <a:cs typeface="Arial" panose="020B0604020202020204" pitchFamily="34" charset="0"/>
                </a:rPr>
                <a:t>że</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ciężko</a:t>
              </a:r>
              <a:r>
                <a:rPr lang="en-US" sz="800" i="1" dirty="0">
                  <a:effectLst/>
                  <a:latin typeface="Arial" panose="020B0604020202020204" pitchFamily="34" charset="0"/>
                  <a:ea typeface="MS Mincho" panose="02020609040205080304" pitchFamily="49" charset="-128"/>
                  <a:cs typeface="Arial" panose="020B0604020202020204" pitchFamily="34" charset="0"/>
                </a:rPr>
                <a:t> jest </a:t>
              </a:r>
              <a:r>
                <a:rPr lang="en-US" sz="800" i="1" dirty="0" err="1">
                  <a:effectLst/>
                  <a:latin typeface="Arial" panose="020B0604020202020204" pitchFamily="34" charset="0"/>
                  <a:ea typeface="MS Mincho" panose="02020609040205080304" pitchFamily="49" charset="-128"/>
                  <a:cs typeface="Arial" panose="020B0604020202020204" pitchFamily="34" charset="0"/>
                </a:rPr>
                <a:t>kogokolwiek</a:t>
              </a:r>
              <a:r>
                <a:rPr lang="pl-PL" sz="800" i="1" dirty="0">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namówić</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żeby</a:t>
              </a:r>
              <a:r>
                <a:rPr lang="en-US" sz="800" i="1" dirty="0">
                  <a:effectLst/>
                  <a:latin typeface="Arial" panose="020B0604020202020204" pitchFamily="34" charset="0"/>
                  <a:ea typeface="MS Mincho" panose="02020609040205080304" pitchFamily="49" charset="-128"/>
                  <a:cs typeface="Arial" panose="020B0604020202020204" pitchFamily="34" charset="0"/>
                </a:rPr>
                <a:t> </a:t>
              </a:r>
              <a:r>
                <a:rPr lang="en-US" sz="800" i="1" dirty="0" err="1">
                  <a:effectLst/>
                  <a:latin typeface="Arial" panose="020B0604020202020204" pitchFamily="34" charset="0"/>
                  <a:ea typeface="MS Mincho" panose="02020609040205080304" pitchFamily="49" charset="-128"/>
                  <a:cs typeface="Arial" panose="020B0604020202020204" pitchFamily="34" charset="0"/>
                </a:rPr>
                <a:t>poszedł</a:t>
              </a:r>
              <a:r>
                <a:rPr lang="en-US" sz="800" i="1" dirty="0">
                  <a:effectLst/>
                  <a:latin typeface="Arial" panose="020B0604020202020204" pitchFamily="34" charset="0"/>
                  <a:ea typeface="MS Mincho" panose="02020609040205080304" pitchFamily="49" charset="-128"/>
                  <a:cs typeface="Arial" panose="020B0604020202020204" pitchFamily="34" charset="0"/>
                </a:rPr>
                <a:t> </a:t>
              </a:r>
            </a:p>
            <a:p>
              <a:pPr>
                <a:lnSpc>
                  <a:spcPct val="150000"/>
                </a:lnSpc>
              </a:pPr>
              <a:r>
                <a:rPr lang="en-US" sz="800" i="1" dirty="0">
                  <a:effectLst/>
                  <a:latin typeface="Arial" panose="020B0604020202020204" pitchFamily="34" charset="0"/>
                  <a:ea typeface="MS Mincho" panose="02020609040205080304" pitchFamily="49" charset="-128"/>
                  <a:cs typeface="Arial" panose="020B0604020202020204" pitchFamily="34" charset="0"/>
                </a:rPr>
                <a:t>do </a:t>
              </a:r>
              <a:r>
                <a:rPr lang="en-US" sz="800" i="1" dirty="0" err="1">
                  <a:effectLst/>
                  <a:latin typeface="Arial" panose="020B0604020202020204" pitchFamily="34" charset="0"/>
                  <a:ea typeface="MS Mincho" panose="02020609040205080304" pitchFamily="49" charset="-128"/>
                  <a:cs typeface="Arial" panose="020B0604020202020204" pitchFamily="34" charset="0"/>
                </a:rPr>
                <a:t>lekarza</a:t>
              </a:r>
              <a:r>
                <a:rPr lang="pl-PL" sz="800" i="1" dirty="0">
                  <a:effectLst/>
                  <a:latin typeface="Arial" panose="020B0604020202020204" pitchFamily="34" charset="0"/>
                  <a:ea typeface="MS Mincho" panose="02020609040205080304" pitchFamily="49" charset="-128"/>
                  <a:cs typeface="Arial" panose="020B0604020202020204" pitchFamily="34" charset="0"/>
                </a:rPr>
                <a:t>.</a:t>
              </a:r>
              <a:r>
                <a:rPr lang="pl-PL" sz="800" i="1" dirty="0">
                  <a:latin typeface="Arial" panose="020B0604020202020204" pitchFamily="34" charset="0"/>
                  <a:ea typeface="MS Mincho" panose="02020609040205080304" pitchFamily="49" charset="-128"/>
                  <a:cs typeface="Arial" panose="020B0604020202020204" pitchFamily="34" charset="0"/>
                </a:rPr>
                <a:t>”</a:t>
              </a:r>
              <a:endParaRPr lang="pl-PL" sz="800" i="1" dirty="0">
                <a:latin typeface="Arial" panose="020B0604020202020204" pitchFamily="34" charset="0"/>
                <a:cs typeface="Arial" panose="020B0604020202020204" pitchFamily="34" charset="0"/>
              </a:endParaRPr>
            </a:p>
          </p:txBody>
        </p:sp>
      </p:grpSp>
      <p:grpSp>
        <p:nvGrpSpPr>
          <p:cNvPr id="21" name="Grupa 20">
            <a:extLst>
              <a:ext uri="{FF2B5EF4-FFF2-40B4-BE49-F238E27FC236}">
                <a16:creationId xmlns:a16="http://schemas.microsoft.com/office/drawing/2014/main" id="{71B4F3BA-3E52-C961-BBB6-1C54AFECFE49}"/>
              </a:ext>
            </a:extLst>
          </p:cNvPr>
          <p:cNvGrpSpPr/>
          <p:nvPr/>
        </p:nvGrpSpPr>
        <p:grpSpPr>
          <a:xfrm>
            <a:off x="5526934" y="4289877"/>
            <a:ext cx="3212241" cy="1514255"/>
            <a:chOff x="657782" y="2754658"/>
            <a:chExt cx="4546104" cy="2143040"/>
          </a:xfrm>
        </p:grpSpPr>
        <p:pic>
          <p:nvPicPr>
            <p:cNvPr id="22" name="Obraz 21">
              <a:extLst>
                <a:ext uri="{FF2B5EF4-FFF2-40B4-BE49-F238E27FC236}">
                  <a16:creationId xmlns:a16="http://schemas.microsoft.com/office/drawing/2014/main" id="{70E8A7F7-9B22-09F4-913B-DEF348E5919C}"/>
                </a:ext>
              </a:extLst>
            </p:cNvPr>
            <p:cNvPicPr>
              <a:picLocks noChangeAspect="1"/>
            </p:cNvPicPr>
            <p:nvPr/>
          </p:nvPicPr>
          <p:blipFill>
            <a:blip r:embed="rId3"/>
            <a:stretch>
              <a:fillRect/>
            </a:stretch>
          </p:blipFill>
          <p:spPr>
            <a:xfrm>
              <a:off x="657782" y="2754658"/>
              <a:ext cx="4546104" cy="2143040"/>
            </a:xfrm>
            <a:prstGeom prst="rect">
              <a:avLst/>
            </a:prstGeom>
          </p:spPr>
        </p:pic>
        <p:sp>
          <p:nvSpPr>
            <p:cNvPr id="23" name="pole tekstowe 22">
              <a:extLst>
                <a:ext uri="{FF2B5EF4-FFF2-40B4-BE49-F238E27FC236}">
                  <a16:creationId xmlns:a16="http://schemas.microsoft.com/office/drawing/2014/main" id="{D5C1B986-1427-5C6A-7AC6-4074C85D2AB7}"/>
                </a:ext>
              </a:extLst>
            </p:cNvPr>
            <p:cNvSpPr txBox="1"/>
            <p:nvPr/>
          </p:nvSpPr>
          <p:spPr>
            <a:xfrm>
              <a:off x="923245" y="3135594"/>
              <a:ext cx="4015177" cy="882410"/>
            </a:xfrm>
            <a:prstGeom prst="rect">
              <a:avLst/>
            </a:prstGeom>
            <a:noFill/>
          </p:spPr>
          <p:txBody>
            <a:bodyPr wrap="square">
              <a:spAutoFit/>
            </a:bodyPr>
            <a:lstStyle/>
            <a:p>
              <a:pPr>
                <a:lnSpc>
                  <a:spcPct val="150000"/>
                </a:lnSpc>
              </a:pPr>
              <a:r>
                <a:rPr lang="pl-PL" sz="800" i="1" dirty="0">
                  <a:latin typeface="Arial" panose="020B0604020202020204" pitchFamily="34" charset="0"/>
                  <a:ea typeface="MS Mincho" panose="02020609040205080304" pitchFamily="49" charset="-128"/>
                  <a:cs typeface="Arial" panose="020B0604020202020204" pitchFamily="34" charset="0"/>
                </a:rPr>
                <a:t>„T</a:t>
              </a:r>
              <a:r>
                <a:rPr lang="pl-PL" sz="800" i="1" dirty="0">
                  <a:effectLst/>
                  <a:latin typeface="Arial" panose="020B0604020202020204" pitchFamily="34" charset="0"/>
                  <a:ea typeface="MS Mincho" panose="02020609040205080304" pitchFamily="49" charset="-128"/>
                  <a:cs typeface="Arial" panose="020B0604020202020204" pitchFamily="34" charset="0"/>
                </a:rPr>
                <a:t>o jest ktoś, kto </a:t>
              </a:r>
              <a:r>
                <a:rPr lang="pl-PL" sz="800" i="1" dirty="0">
                  <a:latin typeface="Arial" panose="020B0604020202020204" pitchFamily="34" charset="0"/>
                  <a:ea typeface="MS Mincho" panose="02020609040205080304" pitchFamily="49" charset="-128"/>
                  <a:cs typeface="Arial" panose="020B0604020202020204" pitchFamily="34" charset="0"/>
                </a:rPr>
                <a:t>to </a:t>
              </a:r>
              <a:r>
                <a:rPr lang="pl-PL" sz="800" i="1" dirty="0">
                  <a:effectLst/>
                  <a:latin typeface="Arial" panose="020B0604020202020204" pitchFamily="34" charset="0"/>
                  <a:ea typeface="MS Mincho" panose="02020609040205080304" pitchFamily="49" charset="-128"/>
                  <a:cs typeface="Arial" panose="020B0604020202020204" pitchFamily="34" charset="0"/>
                </a:rPr>
                <a:t>przeszedł,</a:t>
              </a:r>
              <a:r>
                <a:rPr lang="pl-PL" sz="800" i="1" dirty="0">
                  <a:latin typeface="Arial" panose="020B0604020202020204" pitchFamily="34" charset="0"/>
                  <a:ea typeface="MS Mincho" panose="02020609040205080304" pitchFamily="49" charset="-128"/>
                  <a:cs typeface="Arial" panose="020B0604020202020204" pitchFamily="34" charset="0"/>
                </a:rPr>
                <a:t> </a:t>
              </a:r>
              <a:r>
                <a:rPr lang="pl-PL" sz="800" i="1" dirty="0">
                  <a:effectLst/>
                  <a:latin typeface="Arial" panose="020B0604020202020204" pitchFamily="34" charset="0"/>
                  <a:ea typeface="MS Mincho" panose="02020609040205080304" pitchFamily="49" charset="-128"/>
                  <a:cs typeface="Arial" panose="020B0604020202020204" pitchFamily="34" charset="0"/>
                </a:rPr>
                <a:t>opowiada swoje</a:t>
              </a:r>
              <a:r>
                <a:rPr lang="pl-PL" sz="800" i="1" dirty="0">
                  <a:latin typeface="Arial" panose="020B0604020202020204" pitchFamily="34" charset="0"/>
                  <a:ea typeface="MS Mincho" panose="02020609040205080304" pitchFamily="49" charset="-128"/>
                  <a:cs typeface="Arial" panose="020B0604020202020204" pitchFamily="34" charset="0"/>
                </a:rPr>
                <a:t> </a:t>
              </a:r>
              <a:r>
                <a:rPr lang="pl-PL" sz="800" i="1" dirty="0">
                  <a:effectLst/>
                  <a:latin typeface="Arial" panose="020B0604020202020204" pitchFamily="34" charset="0"/>
                  <a:ea typeface="MS Mincho" panose="02020609040205080304" pitchFamily="49" charset="-128"/>
                  <a:cs typeface="Arial" panose="020B0604020202020204" pitchFamily="34" charset="0"/>
                </a:rPr>
                <a:t>życie, to, co mu się przytrafiło</a:t>
              </a:r>
              <a:r>
                <a:rPr lang="pl-PL" sz="800" i="1" dirty="0">
                  <a:latin typeface="Arial" panose="020B0604020202020204" pitchFamily="34" charset="0"/>
                  <a:ea typeface="MS Mincho" panose="02020609040205080304" pitchFamily="49" charset="-128"/>
                  <a:cs typeface="Arial" panose="020B0604020202020204" pitchFamily="34" charset="0"/>
                </a:rPr>
                <a:t>, i</a:t>
              </a:r>
              <a:r>
                <a:rPr lang="pl-PL" sz="800" i="1" dirty="0">
                  <a:effectLst/>
                  <a:latin typeface="Arial" panose="020B0604020202020204" pitchFamily="34" charset="0"/>
                  <a:ea typeface="MS Mincho" panose="02020609040205080304" pitchFamily="49" charset="-128"/>
                  <a:cs typeface="Arial" panose="020B0604020202020204" pitchFamily="34" charset="0"/>
                </a:rPr>
                <a:t> to zostaje bardziej</a:t>
              </a:r>
              <a:r>
                <a:rPr lang="pl-PL" sz="800" i="1" dirty="0">
                  <a:latin typeface="Arial" panose="020B0604020202020204" pitchFamily="34" charset="0"/>
                  <a:ea typeface="MS Mincho" panose="02020609040205080304" pitchFamily="49" charset="-128"/>
                  <a:cs typeface="Arial" panose="020B0604020202020204" pitchFamily="34" charset="0"/>
                </a:rPr>
                <a:t> </a:t>
              </a:r>
              <a:r>
                <a:rPr lang="pl-PL" sz="800" i="1" dirty="0">
                  <a:effectLst/>
                  <a:latin typeface="Arial" panose="020B0604020202020204" pitchFamily="34" charset="0"/>
                  <a:ea typeface="MS Mincho" panose="02020609040205080304" pitchFamily="49" charset="-128"/>
                  <a:cs typeface="Arial" panose="020B0604020202020204" pitchFamily="34" charset="0"/>
                </a:rPr>
                <a:t>w głowie.</a:t>
              </a:r>
            </a:p>
            <a:p>
              <a:pPr>
                <a:lnSpc>
                  <a:spcPct val="150000"/>
                </a:lnSpc>
              </a:pPr>
              <a:r>
                <a:rPr lang="pl-PL" sz="800" i="1" dirty="0">
                  <a:effectLst/>
                  <a:latin typeface="Arial" panose="020B0604020202020204" pitchFamily="34" charset="0"/>
                  <a:ea typeface="MS Mincho" panose="02020609040205080304" pitchFamily="49" charset="-128"/>
                  <a:cs typeface="Arial" panose="020B0604020202020204" pitchFamily="34" charset="0"/>
                </a:rPr>
                <a:t>A nie </a:t>
              </a:r>
              <a:r>
                <a:rPr lang="pl-PL" sz="800" i="1" dirty="0">
                  <a:latin typeface="Arial" panose="020B0604020202020204" pitchFamily="34" charset="0"/>
                  <a:ea typeface="MS Mincho" panose="02020609040205080304" pitchFamily="49" charset="-128"/>
                  <a:cs typeface="Arial" panose="020B0604020202020204" pitchFamily="34" charset="0"/>
                </a:rPr>
                <a:t>c</a:t>
              </a:r>
              <a:r>
                <a:rPr lang="pl-PL" sz="800" i="1" dirty="0">
                  <a:effectLst/>
                  <a:latin typeface="Arial" panose="020B0604020202020204" pitchFamily="34" charset="0"/>
                  <a:ea typeface="MS Mincho" panose="02020609040205080304" pitchFamily="49" charset="-128"/>
                  <a:cs typeface="Arial" panose="020B0604020202020204" pitchFamily="34" charset="0"/>
                </a:rPr>
                <a:t>elebryta uśmiechnięty, badajmy się bo</a:t>
              </a:r>
              <a:r>
                <a:rPr lang="pl-PL" sz="800" i="1" dirty="0">
                  <a:latin typeface="Arial" panose="020B0604020202020204" pitchFamily="34" charset="0"/>
                  <a:ea typeface="MS Mincho" panose="02020609040205080304" pitchFamily="49" charset="-128"/>
                  <a:cs typeface="Arial" panose="020B0604020202020204" pitchFamily="34" charset="0"/>
                </a:rPr>
                <a:t> </a:t>
              </a:r>
              <a:r>
                <a:rPr lang="pl-PL" sz="800" i="1" dirty="0">
                  <a:effectLst/>
                  <a:latin typeface="Arial" panose="020B0604020202020204" pitchFamily="34" charset="0"/>
                  <a:ea typeface="MS Mincho" panose="02020609040205080304" pitchFamily="49" charset="-128"/>
                  <a:cs typeface="Arial" panose="020B0604020202020204" pitchFamily="34" charset="0"/>
                </a:rPr>
                <a:t>trzeba.</a:t>
              </a:r>
              <a:r>
                <a:rPr lang="pl-PL" sz="800" i="1" dirty="0">
                  <a:latin typeface="Arial" panose="020B0604020202020204" pitchFamily="34" charset="0"/>
                  <a:ea typeface="MS Mincho" panose="02020609040205080304" pitchFamily="49" charset="-128"/>
                  <a:cs typeface="Arial" panose="020B0604020202020204" pitchFamily="34" charset="0"/>
                </a:rPr>
                <a:t>”</a:t>
              </a:r>
              <a:endParaRPr lang="pl-PL" sz="800" i="1" dirty="0">
                <a:latin typeface="Arial" panose="020B0604020202020204" pitchFamily="34" charset="0"/>
                <a:cs typeface="Arial" panose="020B0604020202020204" pitchFamily="34" charset="0"/>
              </a:endParaRPr>
            </a:p>
          </p:txBody>
        </p:sp>
      </p:grpSp>
      <p:grpSp>
        <p:nvGrpSpPr>
          <p:cNvPr id="24" name="Grupa 23">
            <a:extLst>
              <a:ext uri="{FF2B5EF4-FFF2-40B4-BE49-F238E27FC236}">
                <a16:creationId xmlns:a16="http://schemas.microsoft.com/office/drawing/2014/main" id="{F0F4DFCD-DA4F-6079-C1DE-2513561AC9B3}"/>
              </a:ext>
            </a:extLst>
          </p:cNvPr>
          <p:cNvGrpSpPr/>
          <p:nvPr/>
        </p:nvGrpSpPr>
        <p:grpSpPr>
          <a:xfrm>
            <a:off x="4195876" y="1278389"/>
            <a:ext cx="3212241" cy="1514255"/>
            <a:chOff x="657782" y="2754658"/>
            <a:chExt cx="4546104" cy="2143040"/>
          </a:xfrm>
        </p:grpSpPr>
        <p:pic>
          <p:nvPicPr>
            <p:cNvPr id="25" name="Obraz 24">
              <a:extLst>
                <a:ext uri="{FF2B5EF4-FFF2-40B4-BE49-F238E27FC236}">
                  <a16:creationId xmlns:a16="http://schemas.microsoft.com/office/drawing/2014/main" id="{E45FF969-49AE-8462-DB1B-37F2CEB47AD1}"/>
                </a:ext>
              </a:extLst>
            </p:cNvPr>
            <p:cNvPicPr>
              <a:picLocks noChangeAspect="1"/>
            </p:cNvPicPr>
            <p:nvPr/>
          </p:nvPicPr>
          <p:blipFill>
            <a:blip r:embed="rId3"/>
            <a:stretch>
              <a:fillRect/>
            </a:stretch>
          </p:blipFill>
          <p:spPr>
            <a:xfrm>
              <a:off x="657782" y="2754658"/>
              <a:ext cx="4546104" cy="2143040"/>
            </a:xfrm>
            <a:prstGeom prst="rect">
              <a:avLst/>
            </a:prstGeom>
          </p:spPr>
        </p:pic>
        <p:sp>
          <p:nvSpPr>
            <p:cNvPr id="26" name="pole tekstowe 25">
              <a:extLst>
                <a:ext uri="{FF2B5EF4-FFF2-40B4-BE49-F238E27FC236}">
                  <a16:creationId xmlns:a16="http://schemas.microsoft.com/office/drawing/2014/main" id="{2073698A-6C82-8BF5-BFA3-54518239990A}"/>
                </a:ext>
              </a:extLst>
            </p:cNvPr>
            <p:cNvSpPr txBox="1"/>
            <p:nvPr/>
          </p:nvSpPr>
          <p:spPr>
            <a:xfrm>
              <a:off x="923244" y="2993243"/>
              <a:ext cx="4126711" cy="1405105"/>
            </a:xfrm>
            <a:prstGeom prst="rect">
              <a:avLst/>
            </a:prstGeom>
            <a:noFill/>
          </p:spPr>
          <p:txBody>
            <a:bodyPr wrap="square">
              <a:spAutoFit/>
            </a:bodyPr>
            <a:lstStyle/>
            <a:p>
              <a:pPr>
                <a:lnSpc>
                  <a:spcPct val="150000"/>
                </a:lnSpc>
              </a:pPr>
              <a:r>
                <a:rPr lang="pl-PL" sz="800" i="1" noProof="0" dirty="0">
                  <a:effectLst/>
                  <a:latin typeface="Arial" panose="020B0604020202020204" pitchFamily="34" charset="0"/>
                  <a:ea typeface="MS Mincho" panose="02020609040205080304" pitchFamily="49" charset="-128"/>
                  <a:cs typeface="Arial" panose="020B0604020202020204" pitchFamily="34" charset="0"/>
                </a:rPr>
                <a:t>„Wydaje mi się, że klimat rozmowy jest najbardziej sprzyjający do tego, żeby się zwierzyć, tak jak zwierzamy się z innych spraw, to też i z tych. Czujemy się zrozumiane, bo rozmawiamy z drugą kobietą, która wie o czym mówi, odczuwa</a:t>
              </a:r>
              <a:r>
                <a:rPr lang="pl-PL" sz="800" i="1" noProof="0" dirty="0">
                  <a:latin typeface="Arial" panose="020B0604020202020204" pitchFamily="34" charset="0"/>
                  <a:ea typeface="MS Mincho" panose="02020609040205080304" pitchFamily="49" charset="-128"/>
                  <a:cs typeface="Arial" panose="020B0604020202020204" pitchFamily="34" charset="0"/>
                </a:rPr>
                <a:t> p</a:t>
              </a:r>
              <a:r>
                <a:rPr lang="pl-PL" sz="800" i="1" noProof="0" dirty="0">
                  <a:effectLst/>
                  <a:latin typeface="Arial" panose="020B0604020202020204" pitchFamily="34" charset="0"/>
                  <a:ea typeface="MS Mincho" panose="02020609040205080304" pitchFamily="49" charset="-128"/>
                  <a:cs typeface="Arial" panose="020B0604020202020204" pitchFamily="34" charset="0"/>
                </a:rPr>
                <a:t>odobnie, jest tak samo zbudowana.</a:t>
              </a:r>
              <a:r>
                <a:rPr lang="pl-PL" sz="800" i="1" noProof="0" dirty="0">
                  <a:latin typeface="Arial" panose="020B0604020202020204" pitchFamily="34" charset="0"/>
                  <a:ea typeface="MS Mincho" panose="02020609040205080304" pitchFamily="49" charset="-128"/>
                  <a:cs typeface="Arial" panose="020B0604020202020204" pitchFamily="34" charset="0"/>
                </a:rPr>
                <a:t>”</a:t>
              </a:r>
              <a:endParaRPr lang="pl-PL" sz="800" i="1" noProof="0" dirty="0">
                <a:latin typeface="Arial" panose="020B0604020202020204" pitchFamily="34" charset="0"/>
                <a:cs typeface="Arial" panose="020B0604020202020204" pitchFamily="34" charset="0"/>
              </a:endParaRPr>
            </a:p>
          </p:txBody>
        </p:sp>
      </p:grpSp>
      <p:grpSp>
        <p:nvGrpSpPr>
          <p:cNvPr id="27" name="Grupa 26">
            <a:extLst>
              <a:ext uri="{FF2B5EF4-FFF2-40B4-BE49-F238E27FC236}">
                <a16:creationId xmlns:a16="http://schemas.microsoft.com/office/drawing/2014/main" id="{C4CBF366-906B-3594-8761-20311436586C}"/>
              </a:ext>
            </a:extLst>
          </p:cNvPr>
          <p:cNvGrpSpPr/>
          <p:nvPr/>
        </p:nvGrpSpPr>
        <p:grpSpPr>
          <a:xfrm>
            <a:off x="7754096" y="1372841"/>
            <a:ext cx="3212241" cy="1514255"/>
            <a:chOff x="657782" y="2754658"/>
            <a:chExt cx="4546104" cy="2143040"/>
          </a:xfrm>
        </p:grpSpPr>
        <p:pic>
          <p:nvPicPr>
            <p:cNvPr id="28" name="Obraz 27">
              <a:extLst>
                <a:ext uri="{FF2B5EF4-FFF2-40B4-BE49-F238E27FC236}">
                  <a16:creationId xmlns:a16="http://schemas.microsoft.com/office/drawing/2014/main" id="{0C8BE3D1-4222-DA5C-E2FB-6842883BF3DC}"/>
                </a:ext>
              </a:extLst>
            </p:cNvPr>
            <p:cNvPicPr>
              <a:picLocks noChangeAspect="1"/>
            </p:cNvPicPr>
            <p:nvPr/>
          </p:nvPicPr>
          <p:blipFill>
            <a:blip r:embed="rId3"/>
            <a:stretch>
              <a:fillRect/>
            </a:stretch>
          </p:blipFill>
          <p:spPr>
            <a:xfrm>
              <a:off x="657782" y="2754658"/>
              <a:ext cx="4546104" cy="2143040"/>
            </a:xfrm>
            <a:prstGeom prst="rect">
              <a:avLst/>
            </a:prstGeom>
          </p:spPr>
        </p:pic>
        <p:sp>
          <p:nvSpPr>
            <p:cNvPr id="29" name="pole tekstowe 28">
              <a:extLst>
                <a:ext uri="{FF2B5EF4-FFF2-40B4-BE49-F238E27FC236}">
                  <a16:creationId xmlns:a16="http://schemas.microsoft.com/office/drawing/2014/main" id="{9DD64717-DD10-46FA-B5AB-07F90EF4D7D7}"/>
                </a:ext>
              </a:extLst>
            </p:cNvPr>
            <p:cNvSpPr txBox="1"/>
            <p:nvPr/>
          </p:nvSpPr>
          <p:spPr>
            <a:xfrm>
              <a:off x="923245" y="3009620"/>
              <a:ext cx="4176141" cy="1405105"/>
            </a:xfrm>
            <a:prstGeom prst="rect">
              <a:avLst/>
            </a:prstGeom>
            <a:noFill/>
          </p:spPr>
          <p:txBody>
            <a:bodyPr wrap="square">
              <a:spAutoFit/>
            </a:bodyPr>
            <a:lstStyle/>
            <a:p>
              <a:pPr>
                <a:lnSpc>
                  <a:spcPct val="150000"/>
                </a:lnSpc>
              </a:pPr>
              <a:r>
                <a:rPr lang="pl-PL" sz="800" i="1" noProof="0" dirty="0">
                  <a:latin typeface="Arial" panose="020B0604020202020204" pitchFamily="34" charset="0"/>
                  <a:ea typeface="MS Mincho" panose="02020609040205080304" pitchFamily="49" charset="-128"/>
                  <a:cs typeface="Arial" panose="020B0604020202020204" pitchFamily="34" charset="0"/>
                </a:rPr>
                <a:t>„L</a:t>
              </a:r>
              <a:r>
                <a:rPr lang="pl-PL" sz="800" i="1" noProof="0" dirty="0">
                  <a:effectLst/>
                  <a:latin typeface="Arial" panose="020B0604020202020204" pitchFamily="34" charset="0"/>
                  <a:ea typeface="MS Mincho" panose="02020609040205080304" pitchFamily="49" charset="-128"/>
                  <a:cs typeface="Arial" panose="020B0604020202020204" pitchFamily="34" charset="0"/>
                </a:rPr>
                <a:t>udzie są istotą społeczną, bardzo potrzebują grupy, dlatego chodzimy na jakieś wiece, na spotkania</a:t>
              </a:r>
              <a:r>
                <a:rPr lang="pl-PL" sz="800" i="1" noProof="0" dirty="0">
                  <a:latin typeface="Arial" panose="020B0604020202020204" pitchFamily="34" charset="0"/>
                  <a:ea typeface="MS Mincho" panose="02020609040205080304" pitchFamily="49" charset="-128"/>
                  <a:cs typeface="Arial" panose="020B0604020202020204" pitchFamily="34" charset="0"/>
                </a:rPr>
                <a:t>. P</a:t>
              </a:r>
              <a:r>
                <a:rPr lang="pl-PL" sz="800" i="1" noProof="0" dirty="0">
                  <a:effectLst/>
                  <a:latin typeface="Arial" panose="020B0604020202020204" pitchFamily="34" charset="0"/>
                  <a:ea typeface="MS Mincho" panose="02020609040205080304" pitchFamily="49" charset="-128"/>
                  <a:cs typeface="Arial" panose="020B0604020202020204" pitchFamily="34" charset="0"/>
                </a:rPr>
                <a:t>otrzebujemy bycia w jakiejś grupie, w jakiejś społeczności </a:t>
              </a:r>
            </a:p>
            <a:p>
              <a:pPr>
                <a:lnSpc>
                  <a:spcPct val="150000"/>
                </a:lnSpc>
              </a:pPr>
              <a:r>
                <a:rPr lang="pl-PL" sz="800" i="1" noProof="0" dirty="0">
                  <a:effectLst/>
                  <a:latin typeface="Arial" panose="020B0604020202020204" pitchFamily="34" charset="0"/>
                  <a:ea typeface="MS Mincho" panose="02020609040205080304" pitchFamily="49" charset="-128"/>
                  <a:cs typeface="Arial" panose="020B0604020202020204" pitchFamily="34" charset="0"/>
                </a:rPr>
                <a:t>i jeszcze bycia potrzebnym i robienia czegoś dobrego. </a:t>
              </a:r>
            </a:p>
            <a:p>
              <a:pPr>
                <a:lnSpc>
                  <a:spcPct val="150000"/>
                </a:lnSpc>
              </a:pPr>
              <a:r>
                <a:rPr lang="pl-PL" sz="800" i="1" noProof="0" dirty="0">
                  <a:effectLst/>
                  <a:latin typeface="Arial" panose="020B0604020202020204" pitchFamily="34" charset="0"/>
                  <a:ea typeface="MS Mincho" panose="02020609040205080304" pitchFamily="49" charset="-128"/>
                  <a:cs typeface="Arial" panose="020B0604020202020204" pitchFamily="34" charset="0"/>
                </a:rPr>
                <a:t>No to w ogóle spaja.</a:t>
              </a:r>
              <a:r>
                <a:rPr lang="pl-PL" sz="800" i="1" noProof="0" dirty="0">
                  <a:latin typeface="Arial" panose="020B0604020202020204" pitchFamily="34" charset="0"/>
                  <a:ea typeface="MS Mincho" panose="02020609040205080304" pitchFamily="49" charset="-128"/>
                  <a:cs typeface="Arial" panose="020B0604020202020204" pitchFamily="34" charset="0"/>
                </a:rPr>
                <a:t>”</a:t>
              </a:r>
              <a:endParaRPr lang="pl-PL" sz="800" i="1" noProof="0" dirty="0">
                <a:latin typeface="Arial" panose="020B0604020202020204" pitchFamily="34" charset="0"/>
                <a:cs typeface="Arial" panose="020B0604020202020204" pitchFamily="34" charset="0"/>
              </a:endParaRPr>
            </a:p>
          </p:txBody>
        </p:sp>
      </p:grpSp>
      <p:grpSp>
        <p:nvGrpSpPr>
          <p:cNvPr id="30" name="Grupa 29">
            <a:extLst>
              <a:ext uri="{FF2B5EF4-FFF2-40B4-BE49-F238E27FC236}">
                <a16:creationId xmlns:a16="http://schemas.microsoft.com/office/drawing/2014/main" id="{41484766-C2FF-8884-381D-90C010AC22DE}"/>
              </a:ext>
            </a:extLst>
          </p:cNvPr>
          <p:cNvGrpSpPr/>
          <p:nvPr/>
        </p:nvGrpSpPr>
        <p:grpSpPr>
          <a:xfrm>
            <a:off x="6780399" y="2851518"/>
            <a:ext cx="3212241" cy="1514255"/>
            <a:chOff x="657782" y="2754658"/>
            <a:chExt cx="4546104" cy="2143040"/>
          </a:xfrm>
        </p:grpSpPr>
        <p:pic>
          <p:nvPicPr>
            <p:cNvPr id="31" name="Obraz 30">
              <a:extLst>
                <a:ext uri="{FF2B5EF4-FFF2-40B4-BE49-F238E27FC236}">
                  <a16:creationId xmlns:a16="http://schemas.microsoft.com/office/drawing/2014/main" id="{FC4BA0EA-E60D-9015-1AA2-9B51F2CE512E}"/>
                </a:ext>
              </a:extLst>
            </p:cNvPr>
            <p:cNvPicPr>
              <a:picLocks noChangeAspect="1"/>
            </p:cNvPicPr>
            <p:nvPr/>
          </p:nvPicPr>
          <p:blipFill>
            <a:blip r:embed="rId3"/>
            <a:stretch>
              <a:fillRect/>
            </a:stretch>
          </p:blipFill>
          <p:spPr>
            <a:xfrm>
              <a:off x="657782" y="2754658"/>
              <a:ext cx="4546104" cy="2143040"/>
            </a:xfrm>
            <a:prstGeom prst="rect">
              <a:avLst/>
            </a:prstGeom>
          </p:spPr>
        </p:pic>
        <p:sp>
          <p:nvSpPr>
            <p:cNvPr id="32" name="pole tekstowe 31">
              <a:extLst>
                <a:ext uri="{FF2B5EF4-FFF2-40B4-BE49-F238E27FC236}">
                  <a16:creationId xmlns:a16="http://schemas.microsoft.com/office/drawing/2014/main" id="{DCA6397A-F15B-709B-6E0E-C553B2C48E8B}"/>
                </a:ext>
              </a:extLst>
            </p:cNvPr>
            <p:cNvSpPr txBox="1"/>
            <p:nvPr/>
          </p:nvSpPr>
          <p:spPr>
            <a:xfrm>
              <a:off x="923245" y="3135594"/>
              <a:ext cx="4015177" cy="882410"/>
            </a:xfrm>
            <a:prstGeom prst="rect">
              <a:avLst/>
            </a:prstGeom>
            <a:noFill/>
          </p:spPr>
          <p:txBody>
            <a:bodyPr wrap="square">
              <a:spAutoFit/>
            </a:bodyPr>
            <a:lstStyle/>
            <a:p>
              <a:pPr>
                <a:lnSpc>
                  <a:spcPct val="150000"/>
                </a:lnSpc>
              </a:pPr>
              <a:r>
                <a:rPr lang="pl-PL" sz="800" i="1" noProof="0" dirty="0">
                  <a:effectLst/>
                  <a:latin typeface="Arial" panose="020B0604020202020204" pitchFamily="34" charset="0"/>
                  <a:ea typeface="MS Mincho" panose="02020609040205080304" pitchFamily="49" charset="-128"/>
                  <a:cs typeface="Arial" panose="020B0604020202020204" pitchFamily="34" charset="0"/>
                </a:rPr>
                <a:t>„Skoro sprawdzają się jakieś grupy terapeutyczne, to takie spotkania też się sprawdzą. Zanim coś powiesz, to dużo posłuchasz, to cię ośmieli, żebyś ty też coś powiedziała.”</a:t>
              </a:r>
              <a:endParaRPr lang="pl-PL" sz="800" i="1" noProof="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346924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rostokąt 6">
            <a:extLst>
              <a:ext uri="{FF2B5EF4-FFF2-40B4-BE49-F238E27FC236}">
                <a16:creationId xmlns:a16="http://schemas.microsoft.com/office/drawing/2014/main" id="{54611B8D-3643-B6F3-290A-F0628A307353}"/>
              </a:ext>
            </a:extLst>
          </p:cNvPr>
          <p:cNvSpPr/>
          <p:nvPr/>
        </p:nvSpPr>
        <p:spPr>
          <a:xfrm>
            <a:off x="-1" y="2631131"/>
            <a:ext cx="12192001" cy="2259219"/>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 name="Obraz 3">
            <a:extLst>
              <a:ext uri="{FF2B5EF4-FFF2-40B4-BE49-F238E27FC236}">
                <a16:creationId xmlns:a16="http://schemas.microsoft.com/office/drawing/2014/main" id="{5C937256-DFD1-49DC-425C-D526E85EE5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4768" y="0"/>
            <a:ext cx="3282461" cy="2625969"/>
          </a:xfrm>
          <a:prstGeom prst="rect">
            <a:avLst/>
          </a:prstGeom>
        </p:spPr>
      </p:pic>
      <p:sp>
        <p:nvSpPr>
          <p:cNvPr id="5" name="Tytuł 1">
            <a:extLst>
              <a:ext uri="{FF2B5EF4-FFF2-40B4-BE49-F238E27FC236}">
                <a16:creationId xmlns:a16="http://schemas.microsoft.com/office/drawing/2014/main" id="{CBC31F46-2ABF-9A31-97C0-2CF9EFEBD610}"/>
              </a:ext>
            </a:extLst>
          </p:cNvPr>
          <p:cNvSpPr txBox="1">
            <a:spLocks/>
          </p:cNvSpPr>
          <p:nvPr/>
        </p:nvSpPr>
        <p:spPr>
          <a:xfrm>
            <a:off x="0" y="3150115"/>
            <a:ext cx="12192000" cy="828255"/>
          </a:xfrm>
          <a:prstGeom prst="rect">
            <a:avLst/>
          </a:prstGeom>
        </p:spPr>
        <p:txBody>
          <a:bodyPr vert="horz" lIns="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pl-PL" sz="4800" b="1" dirty="0">
                <a:solidFill>
                  <a:schemeClr val="bg1"/>
                </a:solidFill>
                <a:latin typeface="Arial" panose="020B0604020202020204" pitchFamily="34" charset="0"/>
                <a:cs typeface="Arial" panose="020B0604020202020204" pitchFamily="34" charset="0"/>
              </a:rPr>
            </a:br>
            <a:r>
              <a:rPr lang="pl-PL" sz="4800" b="1" dirty="0">
                <a:solidFill>
                  <a:schemeClr val="bg1"/>
                </a:solidFill>
                <a:latin typeface="Arial" panose="020B0604020202020204" pitchFamily="34" charset="0"/>
                <a:cs typeface="Arial" panose="020B0604020202020204" pitchFamily="34" charset="0"/>
              </a:rPr>
              <a:t>Dziękujemy za uwagę</a:t>
            </a:r>
            <a:br>
              <a:rPr lang="pl-PL" sz="4800" b="1" dirty="0">
                <a:solidFill>
                  <a:schemeClr val="bg1"/>
                </a:solidFill>
                <a:latin typeface="Arial" panose="020B0604020202020204" pitchFamily="34" charset="0"/>
                <a:cs typeface="Arial" panose="020B0604020202020204" pitchFamily="34" charset="0"/>
              </a:rPr>
            </a:br>
            <a:endParaRPr lang="pl-PL" sz="3000" b="1" dirty="0">
              <a:solidFill>
                <a:schemeClr val="bg1"/>
              </a:solidFill>
              <a:latin typeface="Arial" panose="020B0604020202020204" pitchFamily="34" charset="0"/>
              <a:cs typeface="Arial" panose="020B0604020202020204" pitchFamily="34" charset="0"/>
            </a:endParaRPr>
          </a:p>
        </p:txBody>
      </p:sp>
      <p:pic>
        <p:nvPicPr>
          <p:cNvPr id="6" name="Obraz 5">
            <a:extLst>
              <a:ext uri="{FF2B5EF4-FFF2-40B4-BE49-F238E27FC236}">
                <a16:creationId xmlns:a16="http://schemas.microsoft.com/office/drawing/2014/main" id="{588EAF0D-C4E8-E601-83E7-294DE17684D7}"/>
              </a:ext>
            </a:extLst>
          </p:cNvPr>
          <p:cNvPicPr>
            <a:picLocks noChangeAspect="1"/>
          </p:cNvPicPr>
          <p:nvPr/>
        </p:nvPicPr>
        <p:blipFill>
          <a:blip r:embed="rId3"/>
          <a:stretch>
            <a:fillRect/>
          </a:stretch>
        </p:blipFill>
        <p:spPr>
          <a:xfrm>
            <a:off x="4572000" y="5728391"/>
            <a:ext cx="3048000" cy="879707"/>
          </a:xfrm>
          <a:prstGeom prst="rect">
            <a:avLst/>
          </a:prstGeom>
        </p:spPr>
      </p:pic>
    </p:spTree>
    <p:extLst>
      <p:ext uri="{BB962C8B-B14F-4D97-AF65-F5344CB8AC3E}">
        <p14:creationId xmlns:p14="http://schemas.microsoft.com/office/powerpoint/2010/main" val="1680678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1E0EBFD4-9D67-362C-ED39-C48E55705EB3}"/>
              </a:ext>
            </a:extLst>
          </p:cNvPr>
          <p:cNvSpPr/>
          <p:nvPr/>
        </p:nvSpPr>
        <p:spPr>
          <a:xfrm>
            <a:off x="0" y="0"/>
            <a:ext cx="12192000" cy="693582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ole tekstowe 5">
            <a:extLst>
              <a:ext uri="{FF2B5EF4-FFF2-40B4-BE49-F238E27FC236}">
                <a16:creationId xmlns:a16="http://schemas.microsoft.com/office/drawing/2014/main" id="{DEEDFEEB-0291-72A5-9CB2-235FE1A55175}"/>
              </a:ext>
            </a:extLst>
          </p:cNvPr>
          <p:cNvSpPr txBox="1"/>
          <p:nvPr/>
        </p:nvSpPr>
        <p:spPr>
          <a:xfrm>
            <a:off x="1101969" y="3059723"/>
            <a:ext cx="10522584" cy="1323439"/>
          </a:xfrm>
          <a:prstGeom prst="rect">
            <a:avLst/>
          </a:prstGeom>
          <a:noFill/>
        </p:spPr>
        <p:txBody>
          <a:bodyPr wrap="square" rtlCol="0">
            <a:spAutoFit/>
          </a:bodyPr>
          <a:lstStyle/>
          <a:p>
            <a:r>
              <a:rPr lang="pl-PL" sz="4000" b="1" dirty="0">
                <a:solidFill>
                  <a:schemeClr val="bg1"/>
                </a:solidFill>
                <a:latin typeface="Arial" panose="020B0604020202020204" pitchFamily="34" charset="0"/>
                <a:ea typeface="Tahoma" panose="020B0604030504040204" pitchFamily="34" charset="0"/>
                <a:cs typeface="Arial" panose="020B0604020202020204" pitchFamily="34" charset="0"/>
              </a:rPr>
              <a:t>PROFILAKTYKA RAKA PIERSI W POLSCE</a:t>
            </a:r>
            <a:b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t>– stan obecny w liczbach</a:t>
            </a:r>
          </a:p>
        </p:txBody>
      </p:sp>
    </p:spTree>
    <p:extLst>
      <p:ext uri="{BB962C8B-B14F-4D97-AF65-F5344CB8AC3E}">
        <p14:creationId xmlns:p14="http://schemas.microsoft.com/office/powerpoint/2010/main" val="3912913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wal 28">
            <a:extLst>
              <a:ext uri="{FF2B5EF4-FFF2-40B4-BE49-F238E27FC236}">
                <a16:creationId xmlns:a16="http://schemas.microsoft.com/office/drawing/2014/main" id="{1933A5BC-4891-20EF-F408-5708E71CBD1A}"/>
              </a:ext>
            </a:extLst>
          </p:cNvPr>
          <p:cNvSpPr/>
          <p:nvPr/>
        </p:nvSpPr>
        <p:spPr>
          <a:xfrm>
            <a:off x="6631651" y="2261894"/>
            <a:ext cx="1678818" cy="1678818"/>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0" name="pole tekstowe 29">
            <a:extLst>
              <a:ext uri="{FF2B5EF4-FFF2-40B4-BE49-F238E27FC236}">
                <a16:creationId xmlns:a16="http://schemas.microsoft.com/office/drawing/2014/main" id="{F17F38B2-69B2-97C6-CA6F-11E53639D1FB}"/>
              </a:ext>
            </a:extLst>
          </p:cNvPr>
          <p:cNvSpPr txBox="1"/>
          <p:nvPr/>
        </p:nvSpPr>
        <p:spPr>
          <a:xfrm>
            <a:off x="6631651" y="2685161"/>
            <a:ext cx="1678818" cy="861774"/>
          </a:xfrm>
          <a:prstGeom prst="rect">
            <a:avLst/>
          </a:prstGeom>
          <a:noFill/>
        </p:spPr>
        <p:txBody>
          <a:bodyPr wrap="square" rtlCol="0">
            <a:spAutoFit/>
          </a:bodyPr>
          <a:lstStyle/>
          <a:p>
            <a:pPr algn="ctr"/>
            <a:r>
              <a:rPr lang="pl-PL" sz="5000" b="1" dirty="0">
                <a:solidFill>
                  <a:srgbClr val="E72A7C"/>
                </a:solidFill>
                <a:latin typeface="Arial" panose="020B0604020202020204" pitchFamily="34" charset="0"/>
                <a:ea typeface="Tahoma" panose="020B0604030504040204" pitchFamily="34" charset="0"/>
                <a:cs typeface="Arial" panose="020B0604020202020204" pitchFamily="34" charset="0"/>
              </a:rPr>
              <a:t>41%</a:t>
            </a:r>
            <a:endParaRPr lang="pl-PL" sz="5000" dirty="0">
              <a:solidFill>
                <a:srgbClr val="E72A7C"/>
              </a:solidFill>
              <a:latin typeface="Arial" panose="020B0604020202020204" pitchFamily="34" charset="0"/>
              <a:cs typeface="Arial" panose="020B0604020202020204" pitchFamily="34" charset="0"/>
            </a:endParaRPr>
          </a:p>
        </p:txBody>
      </p:sp>
      <p:sp>
        <p:nvSpPr>
          <p:cNvPr id="16" name="Owal 15">
            <a:extLst>
              <a:ext uri="{FF2B5EF4-FFF2-40B4-BE49-F238E27FC236}">
                <a16:creationId xmlns:a16="http://schemas.microsoft.com/office/drawing/2014/main" id="{3E7BB62F-3352-E132-22CA-23E7D796420C}"/>
              </a:ext>
            </a:extLst>
          </p:cNvPr>
          <p:cNvSpPr/>
          <p:nvPr/>
        </p:nvSpPr>
        <p:spPr>
          <a:xfrm>
            <a:off x="1358538" y="1881547"/>
            <a:ext cx="1024549" cy="1024549"/>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pole tekstowe 3">
            <a:extLst>
              <a:ext uri="{FF2B5EF4-FFF2-40B4-BE49-F238E27FC236}">
                <a16:creationId xmlns:a16="http://schemas.microsoft.com/office/drawing/2014/main" id="{72CF5B40-1815-6057-0B6D-FC127501446E}"/>
              </a:ext>
            </a:extLst>
          </p:cNvPr>
          <p:cNvSpPr txBox="1"/>
          <p:nvPr/>
        </p:nvSpPr>
        <p:spPr>
          <a:xfrm>
            <a:off x="961292" y="440141"/>
            <a:ext cx="10023231" cy="553998"/>
          </a:xfrm>
          <a:prstGeom prst="rect">
            <a:avLst/>
          </a:prstGeom>
          <a:noFill/>
        </p:spPr>
        <p:txBody>
          <a:bodyPr wrap="square" rtlCol="0">
            <a:spAutoFit/>
          </a:bodyPr>
          <a:lstStyle/>
          <a:p>
            <a:r>
              <a:rPr lang="pl-PL" sz="3000" b="1" dirty="0">
                <a:solidFill>
                  <a:srgbClr val="E72A7C"/>
                </a:solidFill>
                <a:latin typeface="Arial" panose="020B0604020202020204" pitchFamily="34" charset="0"/>
                <a:ea typeface="Tahoma" panose="020B0604030504040204" pitchFamily="34" charset="0"/>
                <a:cs typeface="Arial" panose="020B0604020202020204" pitchFamily="34" charset="0"/>
              </a:rPr>
              <a:t>Świadomość rośnie, ale wiele jeszcze przed nami…</a:t>
            </a:r>
            <a:endParaRPr lang="pl-PL" sz="3000" dirty="0">
              <a:solidFill>
                <a:srgbClr val="E72A7C"/>
              </a:solidFill>
              <a:latin typeface="Arial" panose="020B0604020202020204" pitchFamily="34" charset="0"/>
              <a:cs typeface="Arial" panose="020B0604020202020204" pitchFamily="34" charset="0"/>
            </a:endParaRPr>
          </a:p>
        </p:txBody>
      </p:sp>
      <p:sp>
        <p:nvSpPr>
          <p:cNvPr id="5" name="pole tekstowe 4">
            <a:extLst>
              <a:ext uri="{FF2B5EF4-FFF2-40B4-BE49-F238E27FC236}">
                <a16:creationId xmlns:a16="http://schemas.microsoft.com/office/drawing/2014/main" id="{53B54F13-3DD8-F452-3F7D-18674A63F1EE}"/>
              </a:ext>
            </a:extLst>
          </p:cNvPr>
          <p:cNvSpPr txBox="1"/>
          <p:nvPr/>
        </p:nvSpPr>
        <p:spPr>
          <a:xfrm>
            <a:off x="2495670" y="2099410"/>
            <a:ext cx="3667349" cy="646331"/>
          </a:xfrm>
          <a:prstGeom prst="rect">
            <a:avLst/>
          </a:prstGeom>
          <a:noFill/>
        </p:spPr>
        <p:txBody>
          <a:bodyPr wrap="square" rtlCol="0">
            <a:spAutoFit/>
          </a:bodyPr>
          <a:lstStyle/>
          <a:p>
            <a:r>
              <a:rPr lang="pl-PL" sz="1800" dirty="0">
                <a:latin typeface="Arial" panose="020B0604020202020204" pitchFamily="34" charset="0"/>
                <a:ea typeface="Tahoma" panose="020B0604030504040204" pitchFamily="34" charset="0"/>
                <a:cs typeface="Arial" panose="020B0604020202020204" pitchFamily="34" charset="0"/>
              </a:rPr>
              <a:t>Polek regularnie bada</a:t>
            </a:r>
          </a:p>
          <a:p>
            <a:r>
              <a:rPr lang="pl-PL" dirty="0" err="1">
                <a:latin typeface="Arial" panose="020B0604020202020204" pitchFamily="34" charset="0"/>
                <a:ea typeface="Tahoma" panose="020B0604030504040204" pitchFamily="34" charset="0"/>
                <a:cs typeface="Arial" panose="020B0604020202020204" pitchFamily="34" charset="0"/>
              </a:rPr>
              <a:t>p</a:t>
            </a:r>
            <a:r>
              <a:rPr lang="pl-PL" sz="1800" dirty="0" err="1">
                <a:latin typeface="Arial" panose="020B0604020202020204" pitchFamily="34" charset="0"/>
                <a:ea typeface="Tahoma" panose="020B0604030504040204" pitchFamily="34" charset="0"/>
                <a:cs typeface="Arial" panose="020B0604020202020204" pitchFamily="34" charset="0"/>
              </a:rPr>
              <a:t>alpacyjnie</a:t>
            </a:r>
            <a:r>
              <a:rPr lang="pl-PL" sz="1800" dirty="0">
                <a:latin typeface="Arial" panose="020B0604020202020204" pitchFamily="34" charset="0"/>
                <a:ea typeface="Tahoma" panose="020B0604030504040204" pitchFamily="34" charset="0"/>
                <a:cs typeface="Arial" panose="020B0604020202020204" pitchFamily="34" charset="0"/>
              </a:rPr>
              <a:t> swoje piersi </a:t>
            </a:r>
            <a:endParaRPr lang="pl-PL" dirty="0">
              <a:latin typeface="Arial" panose="020B0604020202020204" pitchFamily="34" charset="0"/>
              <a:cs typeface="Arial" panose="020B0604020202020204" pitchFamily="34" charset="0"/>
            </a:endParaRPr>
          </a:p>
        </p:txBody>
      </p:sp>
      <p:sp>
        <p:nvSpPr>
          <p:cNvPr id="6" name="pole tekstowe 5">
            <a:extLst>
              <a:ext uri="{FF2B5EF4-FFF2-40B4-BE49-F238E27FC236}">
                <a16:creationId xmlns:a16="http://schemas.microsoft.com/office/drawing/2014/main" id="{9E807F99-C531-A4CC-E614-A5F977DF3FB1}"/>
              </a:ext>
            </a:extLst>
          </p:cNvPr>
          <p:cNvSpPr txBox="1"/>
          <p:nvPr/>
        </p:nvSpPr>
        <p:spPr>
          <a:xfrm>
            <a:off x="2495670" y="3377304"/>
            <a:ext cx="2324072" cy="646331"/>
          </a:xfrm>
          <a:prstGeom prst="rect">
            <a:avLst/>
          </a:prstGeom>
          <a:noFill/>
        </p:spPr>
        <p:txBody>
          <a:bodyPr wrap="square" rtlCol="0">
            <a:spAutoFit/>
          </a:bodyPr>
          <a:lstStyle/>
          <a:p>
            <a:r>
              <a:rPr lang="pl-PL" sz="1800" dirty="0">
                <a:latin typeface="Arial" panose="020B0604020202020204" pitchFamily="34" charset="0"/>
                <a:ea typeface="Tahoma" panose="020B0604030504040204" pitchFamily="34" charset="0"/>
                <a:cs typeface="Arial" panose="020B0604020202020204" pitchFamily="34" charset="0"/>
              </a:rPr>
              <a:t>Polek regularnie</a:t>
            </a:r>
          </a:p>
          <a:p>
            <a:r>
              <a:rPr lang="pl-PL" sz="1800" dirty="0">
                <a:latin typeface="Arial" panose="020B0604020202020204" pitchFamily="34" charset="0"/>
                <a:ea typeface="Tahoma" panose="020B0604030504040204" pitchFamily="34" charset="0"/>
                <a:cs typeface="Arial" panose="020B0604020202020204" pitchFamily="34" charset="0"/>
              </a:rPr>
              <a:t>poddaje się USG</a:t>
            </a:r>
            <a:endParaRPr lang="pl-PL" dirty="0">
              <a:latin typeface="Arial" panose="020B0604020202020204" pitchFamily="34" charset="0"/>
              <a:cs typeface="Arial" panose="020B0604020202020204" pitchFamily="34" charset="0"/>
            </a:endParaRPr>
          </a:p>
        </p:txBody>
      </p:sp>
      <p:sp>
        <p:nvSpPr>
          <p:cNvPr id="7" name="pole tekstowe 6">
            <a:extLst>
              <a:ext uri="{FF2B5EF4-FFF2-40B4-BE49-F238E27FC236}">
                <a16:creationId xmlns:a16="http://schemas.microsoft.com/office/drawing/2014/main" id="{508A1790-9DB6-5666-AB35-88474A1BDD99}"/>
              </a:ext>
            </a:extLst>
          </p:cNvPr>
          <p:cNvSpPr txBox="1"/>
          <p:nvPr/>
        </p:nvSpPr>
        <p:spPr>
          <a:xfrm>
            <a:off x="2495669" y="4774143"/>
            <a:ext cx="4266160" cy="646331"/>
          </a:xfrm>
          <a:prstGeom prst="rect">
            <a:avLst/>
          </a:prstGeom>
          <a:noFill/>
        </p:spPr>
        <p:txBody>
          <a:bodyPr wrap="square" rtlCol="0">
            <a:spAutoFit/>
          </a:bodyPr>
          <a:lstStyle/>
          <a:p>
            <a:r>
              <a:rPr lang="pl-PL" sz="1800" dirty="0">
                <a:latin typeface="Arial" panose="020B0604020202020204" pitchFamily="34" charset="0"/>
                <a:ea typeface="Tahoma" panose="020B0604030504040204" pitchFamily="34" charset="0"/>
                <a:cs typeface="Arial" panose="020B0604020202020204" pitchFamily="34" charset="0"/>
              </a:rPr>
              <a:t>Polek wykonało w ciągu ostatnich</a:t>
            </a:r>
          </a:p>
          <a:p>
            <a:r>
              <a:rPr lang="pl-PL" sz="1800" dirty="0">
                <a:latin typeface="Arial" panose="020B0604020202020204" pitchFamily="34" charset="0"/>
                <a:ea typeface="Tahoma" panose="020B0604030504040204" pitchFamily="34" charset="0"/>
                <a:cs typeface="Arial" panose="020B0604020202020204" pitchFamily="34" charset="0"/>
              </a:rPr>
              <a:t>2 lat profilaktyczną mammografię</a:t>
            </a:r>
            <a:endParaRPr lang="pl-PL" dirty="0">
              <a:latin typeface="Arial" panose="020B0604020202020204" pitchFamily="34" charset="0"/>
              <a:cs typeface="Arial" panose="020B0604020202020204" pitchFamily="34" charset="0"/>
            </a:endParaRPr>
          </a:p>
        </p:txBody>
      </p:sp>
      <p:sp>
        <p:nvSpPr>
          <p:cNvPr id="8" name="pole tekstowe 7">
            <a:extLst>
              <a:ext uri="{FF2B5EF4-FFF2-40B4-BE49-F238E27FC236}">
                <a16:creationId xmlns:a16="http://schemas.microsoft.com/office/drawing/2014/main" id="{7DB2F673-005F-ED30-EDC8-0D3F6F75F231}"/>
              </a:ext>
            </a:extLst>
          </p:cNvPr>
          <p:cNvSpPr txBox="1"/>
          <p:nvPr/>
        </p:nvSpPr>
        <p:spPr>
          <a:xfrm>
            <a:off x="6631651" y="1791525"/>
            <a:ext cx="3989317" cy="461665"/>
          </a:xfrm>
          <a:prstGeom prst="rect">
            <a:avLst/>
          </a:prstGeom>
          <a:noFill/>
        </p:spPr>
        <p:txBody>
          <a:bodyPr wrap="square" rtlCol="0">
            <a:spAutoFit/>
          </a:bodyPr>
          <a:lstStyle/>
          <a:p>
            <a:pPr algn="ctr"/>
            <a:r>
              <a:rPr lang="pl-PL" sz="2400" b="1" dirty="0">
                <a:solidFill>
                  <a:srgbClr val="E72A7C"/>
                </a:solidFill>
                <a:latin typeface="Arial" panose="020B0604020202020204" pitchFamily="34" charset="0"/>
                <a:ea typeface="Tahoma" panose="020B0604030504040204" pitchFamily="34" charset="0"/>
                <a:cs typeface="Arial" panose="020B0604020202020204" pitchFamily="34" charset="0"/>
              </a:rPr>
              <a:t>ALE</a:t>
            </a:r>
            <a:endParaRPr lang="pl-PL" sz="2400" dirty="0">
              <a:solidFill>
                <a:srgbClr val="E72A7C"/>
              </a:solidFill>
              <a:latin typeface="Arial" panose="020B0604020202020204" pitchFamily="34" charset="0"/>
              <a:cs typeface="Arial" panose="020B0604020202020204" pitchFamily="34" charset="0"/>
            </a:endParaRPr>
          </a:p>
        </p:txBody>
      </p:sp>
      <p:sp>
        <p:nvSpPr>
          <p:cNvPr id="9" name="pole tekstowe 8">
            <a:extLst>
              <a:ext uri="{FF2B5EF4-FFF2-40B4-BE49-F238E27FC236}">
                <a16:creationId xmlns:a16="http://schemas.microsoft.com/office/drawing/2014/main" id="{283576E2-56D5-FFDA-E607-8AF6E797829C}"/>
              </a:ext>
            </a:extLst>
          </p:cNvPr>
          <p:cNvSpPr txBox="1"/>
          <p:nvPr/>
        </p:nvSpPr>
        <p:spPr>
          <a:xfrm>
            <a:off x="6486581" y="4023635"/>
            <a:ext cx="1968958" cy="646331"/>
          </a:xfrm>
          <a:prstGeom prst="rect">
            <a:avLst/>
          </a:prstGeom>
          <a:noFill/>
        </p:spPr>
        <p:txBody>
          <a:bodyPr wrap="square" rtlCol="0">
            <a:spAutoFit/>
          </a:bodyPr>
          <a:lstStyle/>
          <a:p>
            <a:pPr algn="ctr"/>
            <a:r>
              <a:rPr lang="pl-PL" sz="1800" b="1" dirty="0">
                <a:solidFill>
                  <a:srgbClr val="E72A7C"/>
                </a:solidFill>
                <a:latin typeface="Arial" panose="020B0604020202020204" pitchFamily="34" charset="0"/>
                <a:ea typeface="Tahoma" panose="020B0604030504040204" pitchFamily="34" charset="0"/>
                <a:cs typeface="Arial" panose="020B0604020202020204" pitchFamily="34" charset="0"/>
              </a:rPr>
              <a:t>nie wykonuje USG piersi</a:t>
            </a:r>
            <a:endParaRPr lang="pl-PL" b="1" dirty="0">
              <a:solidFill>
                <a:srgbClr val="E72A7C"/>
              </a:solidFill>
              <a:latin typeface="Arial" panose="020B0604020202020204" pitchFamily="34" charset="0"/>
              <a:cs typeface="Arial" panose="020B0604020202020204" pitchFamily="34" charset="0"/>
            </a:endParaRPr>
          </a:p>
        </p:txBody>
      </p:sp>
      <p:sp>
        <p:nvSpPr>
          <p:cNvPr id="10" name="pole tekstowe 9">
            <a:extLst>
              <a:ext uri="{FF2B5EF4-FFF2-40B4-BE49-F238E27FC236}">
                <a16:creationId xmlns:a16="http://schemas.microsoft.com/office/drawing/2014/main" id="{48F92C55-CB2B-5A68-4DBC-A7320456DE46}"/>
              </a:ext>
            </a:extLst>
          </p:cNvPr>
          <p:cNvSpPr txBox="1"/>
          <p:nvPr/>
        </p:nvSpPr>
        <p:spPr>
          <a:xfrm>
            <a:off x="8578595" y="4027524"/>
            <a:ext cx="2405928" cy="646331"/>
          </a:xfrm>
          <a:prstGeom prst="rect">
            <a:avLst/>
          </a:prstGeom>
          <a:noFill/>
        </p:spPr>
        <p:txBody>
          <a:bodyPr wrap="square" rtlCol="0">
            <a:spAutoFit/>
          </a:bodyPr>
          <a:lstStyle/>
          <a:p>
            <a:pPr algn="ctr"/>
            <a:r>
              <a:rPr lang="pl-PL" sz="1800" b="1" dirty="0">
                <a:solidFill>
                  <a:srgbClr val="E72A7C"/>
                </a:solidFill>
                <a:latin typeface="Arial" panose="020B0604020202020204" pitchFamily="34" charset="0"/>
                <a:ea typeface="Tahoma" panose="020B0604030504040204" pitchFamily="34" charset="0"/>
                <a:cs typeface="Arial" panose="020B0604020202020204" pitchFamily="34" charset="0"/>
              </a:rPr>
              <a:t>nie robi</a:t>
            </a:r>
          </a:p>
          <a:p>
            <a:pPr algn="ctr"/>
            <a:r>
              <a:rPr lang="pl-PL" sz="1800" b="1" dirty="0">
                <a:solidFill>
                  <a:srgbClr val="E72A7C"/>
                </a:solidFill>
                <a:latin typeface="Arial" panose="020B0604020202020204" pitchFamily="34" charset="0"/>
                <a:ea typeface="Tahoma" panose="020B0604030504040204" pitchFamily="34" charset="0"/>
                <a:cs typeface="Arial" panose="020B0604020202020204" pitchFamily="34" charset="0"/>
              </a:rPr>
              <a:t>samobadania piersi</a:t>
            </a:r>
            <a:endParaRPr lang="pl-PL" b="1" dirty="0">
              <a:solidFill>
                <a:srgbClr val="E72A7C"/>
              </a:solidFill>
              <a:latin typeface="Arial" panose="020B0604020202020204" pitchFamily="34" charset="0"/>
              <a:cs typeface="Arial" panose="020B0604020202020204" pitchFamily="34" charset="0"/>
            </a:endParaRPr>
          </a:p>
        </p:txBody>
      </p:sp>
      <p:pic>
        <p:nvPicPr>
          <p:cNvPr id="13" name="Obraz 12">
            <a:extLst>
              <a:ext uri="{FF2B5EF4-FFF2-40B4-BE49-F238E27FC236}">
                <a16:creationId xmlns:a16="http://schemas.microsoft.com/office/drawing/2014/main" id="{27421F76-8767-1426-CA1F-D8EF1C7327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pic>
        <p:nvPicPr>
          <p:cNvPr id="15" name="Obraz 14">
            <a:extLst>
              <a:ext uri="{FF2B5EF4-FFF2-40B4-BE49-F238E27FC236}">
                <a16:creationId xmlns:a16="http://schemas.microsoft.com/office/drawing/2014/main" id="{7F7AA885-A92E-5071-F6C6-6090C2132AAC}"/>
              </a:ext>
            </a:extLst>
          </p:cNvPr>
          <p:cNvPicPr>
            <a:picLocks noChangeAspect="1"/>
          </p:cNvPicPr>
          <p:nvPr/>
        </p:nvPicPr>
        <p:blipFill>
          <a:blip r:embed="rId3"/>
          <a:stretch>
            <a:fillRect/>
          </a:stretch>
        </p:blipFill>
        <p:spPr>
          <a:xfrm>
            <a:off x="967508" y="1526714"/>
            <a:ext cx="775972" cy="775972"/>
          </a:xfrm>
          <a:prstGeom prst="rect">
            <a:avLst/>
          </a:prstGeom>
        </p:spPr>
      </p:pic>
      <p:sp>
        <p:nvSpPr>
          <p:cNvPr id="17" name="pole tekstowe 16">
            <a:extLst>
              <a:ext uri="{FF2B5EF4-FFF2-40B4-BE49-F238E27FC236}">
                <a16:creationId xmlns:a16="http://schemas.microsoft.com/office/drawing/2014/main" id="{1DA205AE-5362-1C2E-37B1-45EE8BB632E2}"/>
              </a:ext>
            </a:extLst>
          </p:cNvPr>
          <p:cNvSpPr txBox="1"/>
          <p:nvPr/>
        </p:nvSpPr>
        <p:spPr>
          <a:xfrm>
            <a:off x="1358538" y="2116822"/>
            <a:ext cx="1024549" cy="553998"/>
          </a:xfrm>
          <a:prstGeom prst="rect">
            <a:avLst/>
          </a:prstGeom>
          <a:noFill/>
        </p:spPr>
        <p:txBody>
          <a:bodyPr wrap="square" rtlCol="0">
            <a:spAutoFit/>
          </a:bodyPr>
          <a:lstStyle/>
          <a:p>
            <a:pPr algn="ctr"/>
            <a:r>
              <a:rPr lang="pl-PL" sz="3000" b="1" dirty="0">
                <a:latin typeface="Arial" panose="020B0604020202020204" pitchFamily="34" charset="0"/>
                <a:ea typeface="Tahoma" panose="020B0604030504040204" pitchFamily="34" charset="0"/>
                <a:cs typeface="Arial" panose="020B0604020202020204" pitchFamily="34" charset="0"/>
              </a:rPr>
              <a:t>43%</a:t>
            </a:r>
            <a:endParaRPr lang="pl-PL" sz="3000" dirty="0">
              <a:latin typeface="Arial" panose="020B0604020202020204" pitchFamily="34" charset="0"/>
              <a:cs typeface="Arial" panose="020B0604020202020204" pitchFamily="34" charset="0"/>
            </a:endParaRPr>
          </a:p>
        </p:txBody>
      </p:sp>
      <p:sp>
        <p:nvSpPr>
          <p:cNvPr id="20" name="Owal 19">
            <a:extLst>
              <a:ext uri="{FF2B5EF4-FFF2-40B4-BE49-F238E27FC236}">
                <a16:creationId xmlns:a16="http://schemas.microsoft.com/office/drawing/2014/main" id="{C63B896F-740A-008E-2E87-7A7EAEC76FAB}"/>
              </a:ext>
            </a:extLst>
          </p:cNvPr>
          <p:cNvSpPr/>
          <p:nvPr/>
        </p:nvSpPr>
        <p:spPr>
          <a:xfrm>
            <a:off x="1358538" y="3184413"/>
            <a:ext cx="1024549" cy="1024549"/>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1" name="Obraz 20">
            <a:extLst>
              <a:ext uri="{FF2B5EF4-FFF2-40B4-BE49-F238E27FC236}">
                <a16:creationId xmlns:a16="http://schemas.microsoft.com/office/drawing/2014/main" id="{DD307BFE-F6A2-325B-90BF-1D8BF350CE6A}"/>
              </a:ext>
            </a:extLst>
          </p:cNvPr>
          <p:cNvPicPr>
            <a:picLocks noChangeAspect="1"/>
          </p:cNvPicPr>
          <p:nvPr/>
        </p:nvPicPr>
        <p:blipFill>
          <a:blip r:embed="rId3"/>
          <a:stretch>
            <a:fillRect/>
          </a:stretch>
        </p:blipFill>
        <p:spPr>
          <a:xfrm>
            <a:off x="967508" y="2829580"/>
            <a:ext cx="775972" cy="775972"/>
          </a:xfrm>
          <a:prstGeom prst="rect">
            <a:avLst/>
          </a:prstGeom>
        </p:spPr>
      </p:pic>
      <p:sp>
        <p:nvSpPr>
          <p:cNvPr id="22" name="pole tekstowe 21">
            <a:extLst>
              <a:ext uri="{FF2B5EF4-FFF2-40B4-BE49-F238E27FC236}">
                <a16:creationId xmlns:a16="http://schemas.microsoft.com/office/drawing/2014/main" id="{CAC7FF03-78F2-AC82-4969-ECC06E0FAE05}"/>
              </a:ext>
            </a:extLst>
          </p:cNvPr>
          <p:cNvSpPr txBox="1"/>
          <p:nvPr/>
        </p:nvSpPr>
        <p:spPr>
          <a:xfrm>
            <a:off x="1358538" y="3419688"/>
            <a:ext cx="1024549" cy="553998"/>
          </a:xfrm>
          <a:prstGeom prst="rect">
            <a:avLst/>
          </a:prstGeom>
          <a:noFill/>
        </p:spPr>
        <p:txBody>
          <a:bodyPr wrap="square" rtlCol="0">
            <a:spAutoFit/>
          </a:bodyPr>
          <a:lstStyle/>
          <a:p>
            <a:pPr algn="ctr"/>
            <a:r>
              <a:rPr lang="pl-PL" sz="3000" b="1" dirty="0">
                <a:latin typeface="Arial" panose="020B0604020202020204" pitchFamily="34" charset="0"/>
                <a:ea typeface="Tahoma" panose="020B0604030504040204" pitchFamily="34" charset="0"/>
                <a:cs typeface="Arial" panose="020B0604020202020204" pitchFamily="34" charset="0"/>
              </a:rPr>
              <a:t>39%</a:t>
            </a:r>
            <a:endParaRPr lang="pl-PL" sz="3000" dirty="0">
              <a:latin typeface="Arial" panose="020B0604020202020204" pitchFamily="34" charset="0"/>
              <a:cs typeface="Arial" panose="020B0604020202020204" pitchFamily="34" charset="0"/>
            </a:endParaRPr>
          </a:p>
        </p:txBody>
      </p:sp>
      <p:sp>
        <p:nvSpPr>
          <p:cNvPr id="26" name="Owal 25">
            <a:extLst>
              <a:ext uri="{FF2B5EF4-FFF2-40B4-BE49-F238E27FC236}">
                <a16:creationId xmlns:a16="http://schemas.microsoft.com/office/drawing/2014/main" id="{F4E71F82-47DC-2131-2D66-FE138B2D0DC8}"/>
              </a:ext>
            </a:extLst>
          </p:cNvPr>
          <p:cNvSpPr/>
          <p:nvPr/>
        </p:nvSpPr>
        <p:spPr>
          <a:xfrm>
            <a:off x="1358538" y="4559399"/>
            <a:ext cx="1024549" cy="1024549"/>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7" name="Obraz 26">
            <a:extLst>
              <a:ext uri="{FF2B5EF4-FFF2-40B4-BE49-F238E27FC236}">
                <a16:creationId xmlns:a16="http://schemas.microsoft.com/office/drawing/2014/main" id="{D7BC0B2F-0391-8871-09B6-89ABE9938613}"/>
              </a:ext>
            </a:extLst>
          </p:cNvPr>
          <p:cNvPicPr>
            <a:picLocks noChangeAspect="1"/>
          </p:cNvPicPr>
          <p:nvPr/>
        </p:nvPicPr>
        <p:blipFill>
          <a:blip r:embed="rId3"/>
          <a:stretch>
            <a:fillRect/>
          </a:stretch>
        </p:blipFill>
        <p:spPr>
          <a:xfrm>
            <a:off x="967508" y="4204566"/>
            <a:ext cx="775972" cy="775972"/>
          </a:xfrm>
          <a:prstGeom prst="rect">
            <a:avLst/>
          </a:prstGeom>
        </p:spPr>
      </p:pic>
      <p:sp>
        <p:nvSpPr>
          <p:cNvPr id="28" name="pole tekstowe 27">
            <a:extLst>
              <a:ext uri="{FF2B5EF4-FFF2-40B4-BE49-F238E27FC236}">
                <a16:creationId xmlns:a16="http://schemas.microsoft.com/office/drawing/2014/main" id="{C6B749C6-6538-DAEF-FE83-051C23F16692}"/>
              </a:ext>
            </a:extLst>
          </p:cNvPr>
          <p:cNvSpPr txBox="1"/>
          <p:nvPr/>
        </p:nvSpPr>
        <p:spPr>
          <a:xfrm>
            <a:off x="1358538" y="4794674"/>
            <a:ext cx="1024549" cy="553998"/>
          </a:xfrm>
          <a:prstGeom prst="rect">
            <a:avLst/>
          </a:prstGeom>
          <a:noFill/>
        </p:spPr>
        <p:txBody>
          <a:bodyPr wrap="square" rtlCol="0">
            <a:spAutoFit/>
          </a:bodyPr>
          <a:lstStyle/>
          <a:p>
            <a:pPr algn="ctr"/>
            <a:r>
              <a:rPr lang="pl-PL" sz="3000" b="1" dirty="0">
                <a:latin typeface="Arial" panose="020B0604020202020204" pitchFamily="34" charset="0"/>
                <a:ea typeface="Tahoma" panose="020B0604030504040204" pitchFamily="34" charset="0"/>
                <a:cs typeface="Arial" panose="020B0604020202020204" pitchFamily="34" charset="0"/>
              </a:rPr>
              <a:t>33%</a:t>
            </a:r>
            <a:endParaRPr lang="pl-PL" sz="3000" dirty="0">
              <a:latin typeface="Arial" panose="020B0604020202020204" pitchFamily="34" charset="0"/>
              <a:cs typeface="Arial" panose="020B0604020202020204" pitchFamily="34" charset="0"/>
            </a:endParaRPr>
          </a:p>
        </p:txBody>
      </p:sp>
      <p:sp>
        <p:nvSpPr>
          <p:cNvPr id="31" name="Owal 30">
            <a:extLst>
              <a:ext uri="{FF2B5EF4-FFF2-40B4-BE49-F238E27FC236}">
                <a16:creationId xmlns:a16="http://schemas.microsoft.com/office/drawing/2014/main" id="{85076571-76E4-D652-38EF-26B556DF436E}"/>
              </a:ext>
            </a:extLst>
          </p:cNvPr>
          <p:cNvSpPr/>
          <p:nvPr/>
        </p:nvSpPr>
        <p:spPr>
          <a:xfrm>
            <a:off x="8942150" y="2253190"/>
            <a:ext cx="1678818" cy="1678818"/>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2" name="pole tekstowe 31">
            <a:extLst>
              <a:ext uri="{FF2B5EF4-FFF2-40B4-BE49-F238E27FC236}">
                <a16:creationId xmlns:a16="http://schemas.microsoft.com/office/drawing/2014/main" id="{F4093613-5245-E69C-8BE4-8E0DA5C4B7BE}"/>
              </a:ext>
            </a:extLst>
          </p:cNvPr>
          <p:cNvSpPr txBox="1"/>
          <p:nvPr/>
        </p:nvSpPr>
        <p:spPr>
          <a:xfrm>
            <a:off x="8942150" y="2676457"/>
            <a:ext cx="1678818" cy="861774"/>
          </a:xfrm>
          <a:prstGeom prst="rect">
            <a:avLst/>
          </a:prstGeom>
          <a:noFill/>
        </p:spPr>
        <p:txBody>
          <a:bodyPr wrap="square" rtlCol="0">
            <a:spAutoFit/>
          </a:bodyPr>
          <a:lstStyle/>
          <a:p>
            <a:pPr algn="ctr"/>
            <a:r>
              <a:rPr lang="pl-PL" sz="5000" b="1" dirty="0">
                <a:solidFill>
                  <a:srgbClr val="E72A7C"/>
                </a:solidFill>
                <a:latin typeface="Arial" panose="020B0604020202020204" pitchFamily="34" charset="0"/>
                <a:ea typeface="Tahoma" panose="020B0604030504040204" pitchFamily="34" charset="0"/>
                <a:cs typeface="Arial" panose="020B0604020202020204" pitchFamily="34" charset="0"/>
              </a:rPr>
              <a:t>36%</a:t>
            </a:r>
            <a:endParaRPr lang="pl-PL" sz="5000" dirty="0">
              <a:solidFill>
                <a:srgbClr val="E72A7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305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az 6">
            <a:extLst>
              <a:ext uri="{FF2B5EF4-FFF2-40B4-BE49-F238E27FC236}">
                <a16:creationId xmlns:a16="http://schemas.microsoft.com/office/drawing/2014/main" id="{5ED8396D-8385-D155-BB24-DBA7C4BCE93C}"/>
              </a:ext>
            </a:extLst>
          </p:cNvPr>
          <p:cNvPicPr>
            <a:picLocks noChangeAspect="1"/>
          </p:cNvPicPr>
          <p:nvPr/>
        </p:nvPicPr>
        <p:blipFill rotWithShape="1">
          <a:blip r:embed="rId2"/>
          <a:srcRect l="31718" r="9817"/>
          <a:stretch/>
        </p:blipFill>
        <p:spPr>
          <a:xfrm>
            <a:off x="6179616" y="0"/>
            <a:ext cx="6012384" cy="6858000"/>
          </a:xfrm>
          <a:prstGeom prst="rect">
            <a:avLst/>
          </a:prstGeom>
        </p:spPr>
      </p:pic>
      <p:sp>
        <p:nvSpPr>
          <p:cNvPr id="5" name="pole tekstowe 4">
            <a:extLst>
              <a:ext uri="{FF2B5EF4-FFF2-40B4-BE49-F238E27FC236}">
                <a16:creationId xmlns:a16="http://schemas.microsoft.com/office/drawing/2014/main" id="{15CDF961-9C58-B91C-A70B-88CFA7AE1A1C}"/>
              </a:ext>
            </a:extLst>
          </p:cNvPr>
          <p:cNvSpPr txBox="1"/>
          <p:nvPr/>
        </p:nvSpPr>
        <p:spPr>
          <a:xfrm>
            <a:off x="786011" y="444594"/>
            <a:ext cx="10023231" cy="553998"/>
          </a:xfrm>
          <a:prstGeom prst="rect">
            <a:avLst/>
          </a:prstGeom>
          <a:noFill/>
        </p:spPr>
        <p:txBody>
          <a:bodyPr wrap="square" rtlCol="0">
            <a:spAutoFit/>
          </a:bodyPr>
          <a:lstStyle/>
          <a:p>
            <a:r>
              <a:rPr lang="pl-PL" sz="3000" b="1" dirty="0">
                <a:solidFill>
                  <a:srgbClr val="E72A7C"/>
                </a:solidFill>
                <a:latin typeface="Arial" panose="020B0604020202020204" pitchFamily="34" charset="0"/>
                <a:ea typeface="Tahoma" panose="020B0604030504040204" pitchFamily="34" charset="0"/>
                <a:cs typeface="Arial" panose="020B0604020202020204" pitchFamily="34" charset="0"/>
              </a:rPr>
              <a:t>Edukacja potrzebna w grupie </a:t>
            </a:r>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młodych kobiet</a:t>
            </a:r>
            <a:endParaRPr lang="pl-PL" sz="3000" dirty="0">
              <a:solidFill>
                <a:schemeClr val="bg1"/>
              </a:solidFill>
              <a:latin typeface="Arial" panose="020B0604020202020204" pitchFamily="34" charset="0"/>
              <a:cs typeface="Arial" panose="020B0604020202020204" pitchFamily="34" charset="0"/>
            </a:endParaRPr>
          </a:p>
        </p:txBody>
      </p:sp>
      <p:sp>
        <p:nvSpPr>
          <p:cNvPr id="6" name="pole tekstowe 5">
            <a:extLst>
              <a:ext uri="{FF2B5EF4-FFF2-40B4-BE49-F238E27FC236}">
                <a16:creationId xmlns:a16="http://schemas.microsoft.com/office/drawing/2014/main" id="{723D7A92-2A7F-51A3-0EC0-37C5DA8621F2}"/>
              </a:ext>
            </a:extLst>
          </p:cNvPr>
          <p:cNvSpPr txBox="1"/>
          <p:nvPr/>
        </p:nvSpPr>
        <p:spPr>
          <a:xfrm>
            <a:off x="1568198" y="2503626"/>
            <a:ext cx="4444187" cy="1200329"/>
          </a:xfrm>
          <a:prstGeom prst="rect">
            <a:avLst/>
          </a:prstGeom>
          <a:noFill/>
        </p:spPr>
        <p:txBody>
          <a:bodyPr wrap="square" rtlCol="0">
            <a:spAutoFit/>
          </a:bodyPr>
          <a:lstStyle/>
          <a:p>
            <a:r>
              <a:rPr lang="pl-PL" b="1" dirty="0">
                <a:latin typeface="Arial" panose="020B0604020202020204" pitchFamily="34" charset="0"/>
                <a:cs typeface="Arial" panose="020B0604020202020204" pitchFamily="34" charset="0"/>
              </a:rPr>
              <a:t>Młode kobiety do 24 r. życia</a:t>
            </a:r>
          </a:p>
          <a:p>
            <a:r>
              <a:rPr lang="pl-PL" b="1" dirty="0">
                <a:latin typeface="Arial" panose="020B0604020202020204" pitchFamily="34" charset="0"/>
                <a:cs typeface="Arial" panose="020B0604020202020204" pitchFamily="34" charset="0"/>
              </a:rPr>
              <a:t>rzadziej dokonują badań piersi </a:t>
            </a:r>
            <a:br>
              <a:rPr lang="pl-PL" b="1" dirty="0">
                <a:latin typeface="Arial" panose="020B0604020202020204" pitchFamily="34" charset="0"/>
                <a:cs typeface="Arial" panose="020B0604020202020204" pitchFamily="34" charset="0"/>
              </a:rPr>
            </a:br>
            <a:r>
              <a:rPr lang="pl-PL" dirty="0">
                <a:latin typeface="Arial" panose="020B0604020202020204" pitchFamily="34" charset="0"/>
                <a:cs typeface="Arial" panose="020B0604020202020204" pitchFamily="34" charset="0"/>
              </a:rPr>
              <a:t>– zarówno </a:t>
            </a:r>
            <a:r>
              <a:rPr lang="pl-PL" dirty="0" err="1">
                <a:latin typeface="Arial" panose="020B0604020202020204" pitchFamily="34" charset="0"/>
                <a:cs typeface="Arial" panose="020B0604020202020204" pitchFamily="34" charset="0"/>
              </a:rPr>
              <a:t>palpacyjnych</a:t>
            </a:r>
            <a:r>
              <a:rPr lang="pl-PL" dirty="0">
                <a:latin typeface="Arial" panose="020B0604020202020204" pitchFamily="34" charset="0"/>
                <a:cs typeface="Arial" panose="020B0604020202020204" pitchFamily="34" charset="0"/>
              </a:rPr>
              <a:t> </a:t>
            </a:r>
            <a:r>
              <a:rPr lang="pl-PL" b="1" dirty="0">
                <a:latin typeface="Arial" panose="020B0604020202020204" pitchFamily="34" charset="0"/>
                <a:cs typeface="Arial" panose="020B0604020202020204" pitchFamily="34" charset="0"/>
              </a:rPr>
              <a:t>(30%), </a:t>
            </a:r>
          </a:p>
          <a:p>
            <a:r>
              <a:rPr lang="pl-PL" dirty="0">
                <a:latin typeface="Arial" panose="020B0604020202020204" pitchFamily="34" charset="0"/>
                <a:cs typeface="Arial" panose="020B0604020202020204" pitchFamily="34" charset="0"/>
              </a:rPr>
              <a:t>jak i USG </a:t>
            </a:r>
            <a:r>
              <a:rPr lang="pl-PL" b="1" dirty="0">
                <a:latin typeface="Arial" panose="020B0604020202020204" pitchFamily="34" charset="0"/>
                <a:cs typeface="Arial" panose="020B0604020202020204" pitchFamily="34" charset="0"/>
              </a:rPr>
              <a:t>(22%) </a:t>
            </a:r>
            <a:endParaRPr lang="pl-PL" dirty="0">
              <a:latin typeface="Arial" panose="020B0604020202020204" pitchFamily="34" charset="0"/>
              <a:cs typeface="Arial" panose="020B0604020202020204" pitchFamily="34" charset="0"/>
            </a:endParaRPr>
          </a:p>
        </p:txBody>
      </p:sp>
      <p:pic>
        <p:nvPicPr>
          <p:cNvPr id="9" name="Obraz 8">
            <a:extLst>
              <a:ext uri="{FF2B5EF4-FFF2-40B4-BE49-F238E27FC236}">
                <a16:creationId xmlns:a16="http://schemas.microsoft.com/office/drawing/2014/main" id="{A7B8664E-7288-A7A5-4419-D521DD092841}"/>
              </a:ext>
            </a:extLst>
          </p:cNvPr>
          <p:cNvPicPr>
            <a:picLocks noChangeAspect="1"/>
          </p:cNvPicPr>
          <p:nvPr/>
        </p:nvPicPr>
        <p:blipFill>
          <a:blip r:embed="rId3"/>
          <a:stretch>
            <a:fillRect/>
          </a:stretch>
        </p:blipFill>
        <p:spPr>
          <a:xfrm>
            <a:off x="792226" y="2503626"/>
            <a:ext cx="775972" cy="775972"/>
          </a:xfrm>
          <a:prstGeom prst="rect">
            <a:avLst/>
          </a:prstGeom>
        </p:spPr>
      </p:pic>
      <p:pic>
        <p:nvPicPr>
          <p:cNvPr id="12" name="Obraz 11">
            <a:extLst>
              <a:ext uri="{FF2B5EF4-FFF2-40B4-BE49-F238E27FC236}">
                <a16:creationId xmlns:a16="http://schemas.microsoft.com/office/drawing/2014/main" id="{CF8873AD-D9A3-0921-9775-CD385DEB36B4}"/>
              </a:ext>
            </a:extLst>
          </p:cNvPr>
          <p:cNvPicPr>
            <a:picLocks noChangeAspect="1"/>
          </p:cNvPicPr>
          <p:nvPr/>
        </p:nvPicPr>
        <p:blipFill>
          <a:blip r:embed="rId3"/>
          <a:stretch>
            <a:fillRect/>
          </a:stretch>
        </p:blipFill>
        <p:spPr>
          <a:xfrm>
            <a:off x="786011" y="4781831"/>
            <a:ext cx="775972" cy="775972"/>
          </a:xfrm>
          <a:prstGeom prst="rect">
            <a:avLst/>
          </a:prstGeom>
        </p:spPr>
      </p:pic>
      <p:sp>
        <p:nvSpPr>
          <p:cNvPr id="14" name="pole tekstowe 13">
            <a:extLst>
              <a:ext uri="{FF2B5EF4-FFF2-40B4-BE49-F238E27FC236}">
                <a16:creationId xmlns:a16="http://schemas.microsoft.com/office/drawing/2014/main" id="{CE0D4829-8DB1-DF4C-4E32-D4244B0A77A7}"/>
              </a:ext>
            </a:extLst>
          </p:cNvPr>
          <p:cNvSpPr txBox="1"/>
          <p:nvPr/>
        </p:nvSpPr>
        <p:spPr>
          <a:xfrm>
            <a:off x="1568198" y="3988142"/>
            <a:ext cx="4444187" cy="369332"/>
          </a:xfrm>
          <a:prstGeom prst="rect">
            <a:avLst/>
          </a:prstGeom>
          <a:noFill/>
        </p:spPr>
        <p:txBody>
          <a:bodyPr wrap="square" rtlCol="0">
            <a:spAutoFit/>
          </a:bodyPr>
          <a:lstStyle/>
          <a:p>
            <a:r>
              <a:rPr lang="pl-PL" b="1" dirty="0">
                <a:solidFill>
                  <a:srgbClr val="E72A7C"/>
                </a:solidFill>
                <a:latin typeface="Arial" panose="020B0604020202020204" pitchFamily="34" charset="0"/>
                <a:cs typeface="Arial" panose="020B0604020202020204" pitchFamily="34" charset="0"/>
              </a:rPr>
              <a:t>Podczas gdy:</a:t>
            </a:r>
            <a:endParaRPr lang="pl-PL" dirty="0">
              <a:solidFill>
                <a:srgbClr val="E72A7C"/>
              </a:solidFill>
              <a:latin typeface="Arial" panose="020B0604020202020204" pitchFamily="34" charset="0"/>
              <a:cs typeface="Arial" panose="020B0604020202020204" pitchFamily="34" charset="0"/>
            </a:endParaRPr>
          </a:p>
        </p:txBody>
      </p:sp>
      <p:sp>
        <p:nvSpPr>
          <p:cNvPr id="15" name="pole tekstowe 14">
            <a:extLst>
              <a:ext uri="{FF2B5EF4-FFF2-40B4-BE49-F238E27FC236}">
                <a16:creationId xmlns:a16="http://schemas.microsoft.com/office/drawing/2014/main" id="{2635830A-4145-8B30-575C-3A651CFAF7BD}"/>
              </a:ext>
            </a:extLst>
          </p:cNvPr>
          <p:cNvSpPr txBox="1"/>
          <p:nvPr/>
        </p:nvSpPr>
        <p:spPr>
          <a:xfrm>
            <a:off x="1568198" y="4784632"/>
            <a:ext cx="4444187" cy="923330"/>
          </a:xfrm>
          <a:prstGeom prst="rect">
            <a:avLst/>
          </a:prstGeom>
          <a:noFill/>
        </p:spPr>
        <p:txBody>
          <a:bodyPr wrap="square" rtlCol="0">
            <a:spAutoFit/>
          </a:bodyPr>
          <a:lstStyle/>
          <a:p>
            <a:r>
              <a:rPr lang="pl-PL" b="1" dirty="0">
                <a:latin typeface="Arial" panose="020B0604020202020204" pitchFamily="34" charset="0"/>
                <a:cs typeface="Arial" panose="020B0604020202020204" pitchFamily="34" charset="0"/>
              </a:rPr>
              <a:t>46% młodych kobiet do 24 r. życia</a:t>
            </a:r>
          </a:p>
          <a:p>
            <a:r>
              <a:rPr lang="pl-PL" b="1" dirty="0">
                <a:latin typeface="Arial" panose="020B0604020202020204" pitchFamily="34" charset="0"/>
                <a:cs typeface="Arial" panose="020B0604020202020204" pitchFamily="34" charset="0"/>
              </a:rPr>
              <a:t>nie robi samobadania, </a:t>
            </a:r>
            <a:br>
              <a:rPr lang="pl-PL" b="1" dirty="0">
                <a:latin typeface="Arial" panose="020B0604020202020204" pitchFamily="34" charset="0"/>
                <a:cs typeface="Arial" panose="020B0604020202020204" pitchFamily="34" charset="0"/>
              </a:rPr>
            </a:br>
            <a:r>
              <a:rPr lang="pl-PL" b="1" dirty="0">
                <a:latin typeface="Arial" panose="020B0604020202020204" pitchFamily="34" charset="0"/>
                <a:cs typeface="Arial" panose="020B0604020202020204" pitchFamily="34" charset="0"/>
              </a:rPr>
              <a:t>a 61% nie wykonuje USG piersi</a:t>
            </a:r>
            <a:endParaRPr lang="pl-PL"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5364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C214D043-23E1-E631-40BF-9CDC01C7D11B}"/>
              </a:ext>
            </a:extLst>
          </p:cNvPr>
          <p:cNvSpPr/>
          <p:nvPr/>
        </p:nvSpPr>
        <p:spPr>
          <a:xfrm>
            <a:off x="0" y="0"/>
            <a:ext cx="12192000" cy="693582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pole tekstowe 4">
            <a:extLst>
              <a:ext uri="{FF2B5EF4-FFF2-40B4-BE49-F238E27FC236}">
                <a16:creationId xmlns:a16="http://schemas.microsoft.com/office/drawing/2014/main" id="{45C133D7-282E-20EE-1119-890075FC67A1}"/>
              </a:ext>
            </a:extLst>
          </p:cNvPr>
          <p:cNvSpPr txBox="1"/>
          <p:nvPr/>
        </p:nvSpPr>
        <p:spPr>
          <a:xfrm>
            <a:off x="1101969" y="3059723"/>
            <a:ext cx="10340388" cy="1323439"/>
          </a:xfrm>
          <a:prstGeom prst="rect">
            <a:avLst/>
          </a:prstGeom>
          <a:noFill/>
        </p:spPr>
        <p:txBody>
          <a:bodyPr wrap="square" rtlCol="0">
            <a:spAutoFit/>
          </a:bodyPr>
          <a:lstStyle/>
          <a:p>
            <a:r>
              <a:rPr lang="pl-PL" sz="4000" b="1" dirty="0">
                <a:solidFill>
                  <a:schemeClr val="bg1"/>
                </a:solidFill>
                <a:latin typeface="Arial" panose="020B0604020202020204" pitchFamily="34" charset="0"/>
                <a:ea typeface="Tahoma" panose="020B0604030504040204" pitchFamily="34" charset="0"/>
                <a:cs typeface="Arial" panose="020B0604020202020204" pitchFamily="34" charset="0"/>
              </a:rPr>
              <a:t>MOTYWACJE</a:t>
            </a:r>
            <a: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t> </a:t>
            </a:r>
            <a:b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4000" dirty="0">
                <a:solidFill>
                  <a:schemeClr val="bg1"/>
                </a:solidFill>
                <a:latin typeface="Arial" panose="020B0604020202020204" pitchFamily="34" charset="0"/>
                <a:ea typeface="Tahoma" panose="020B0604030504040204" pitchFamily="34" charset="0"/>
                <a:cs typeface="Arial" panose="020B0604020202020204" pitchFamily="34" charset="0"/>
              </a:rPr>
              <a:t>– dlaczego kobiety decydują się na badania </a:t>
            </a:r>
          </a:p>
        </p:txBody>
      </p:sp>
    </p:spTree>
    <p:extLst>
      <p:ext uri="{BB962C8B-B14F-4D97-AF65-F5344CB8AC3E}">
        <p14:creationId xmlns:p14="http://schemas.microsoft.com/office/powerpoint/2010/main" val="3417642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rostokąt 17">
            <a:extLst>
              <a:ext uri="{FF2B5EF4-FFF2-40B4-BE49-F238E27FC236}">
                <a16:creationId xmlns:a16="http://schemas.microsoft.com/office/drawing/2014/main" id="{058CABA9-A4D6-BC04-58DC-C3C3539993FE}"/>
              </a:ext>
            </a:extLst>
          </p:cNvPr>
          <p:cNvSpPr/>
          <p:nvPr/>
        </p:nvSpPr>
        <p:spPr>
          <a:xfrm>
            <a:off x="550485" y="3558206"/>
            <a:ext cx="3212123" cy="2631831"/>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a:extLst>
              <a:ext uri="{FF2B5EF4-FFF2-40B4-BE49-F238E27FC236}">
                <a16:creationId xmlns:a16="http://schemas.microsoft.com/office/drawing/2014/main" id="{46B89056-1CB5-3253-58C3-59F2E80A759B}"/>
              </a:ext>
            </a:extLst>
          </p:cNvPr>
          <p:cNvSpPr/>
          <p:nvPr/>
        </p:nvSpPr>
        <p:spPr>
          <a:xfrm>
            <a:off x="3928549" y="3558205"/>
            <a:ext cx="3212123" cy="2631831"/>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AB9010AC-7893-FCDD-E835-C9E95E21690D}"/>
              </a:ext>
            </a:extLst>
          </p:cNvPr>
          <p:cNvSpPr/>
          <p:nvPr/>
        </p:nvSpPr>
        <p:spPr>
          <a:xfrm>
            <a:off x="7306612" y="3558205"/>
            <a:ext cx="4334903" cy="1718114"/>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rostokąt 6">
            <a:extLst>
              <a:ext uri="{FF2B5EF4-FFF2-40B4-BE49-F238E27FC236}">
                <a16:creationId xmlns:a16="http://schemas.microsoft.com/office/drawing/2014/main" id="{364F9B2E-667E-D761-95E9-8ACE6A05F5F8}"/>
              </a:ext>
            </a:extLst>
          </p:cNvPr>
          <p:cNvSpPr/>
          <p:nvPr/>
        </p:nvSpPr>
        <p:spPr>
          <a:xfrm>
            <a:off x="550485" y="667965"/>
            <a:ext cx="3212123" cy="2631831"/>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Prostokąt 7">
            <a:extLst>
              <a:ext uri="{FF2B5EF4-FFF2-40B4-BE49-F238E27FC236}">
                <a16:creationId xmlns:a16="http://schemas.microsoft.com/office/drawing/2014/main" id="{18C2EB9B-784F-CEFC-E836-9C17ED8AAB91}"/>
              </a:ext>
            </a:extLst>
          </p:cNvPr>
          <p:cNvSpPr/>
          <p:nvPr/>
        </p:nvSpPr>
        <p:spPr>
          <a:xfrm>
            <a:off x="3928549" y="667964"/>
            <a:ext cx="3212123" cy="2631831"/>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Prostokąt 8">
            <a:extLst>
              <a:ext uri="{FF2B5EF4-FFF2-40B4-BE49-F238E27FC236}">
                <a16:creationId xmlns:a16="http://schemas.microsoft.com/office/drawing/2014/main" id="{9F00F6BC-E917-3A0B-C42B-2A585AA1A7B5}"/>
              </a:ext>
            </a:extLst>
          </p:cNvPr>
          <p:cNvSpPr/>
          <p:nvPr/>
        </p:nvSpPr>
        <p:spPr>
          <a:xfrm>
            <a:off x="7306611" y="667963"/>
            <a:ext cx="4334903" cy="2631831"/>
          </a:xfrm>
          <a:prstGeom prst="rect">
            <a:avLst/>
          </a:prstGeom>
          <a:solidFill>
            <a:schemeClr val="bg1"/>
          </a:solidFill>
          <a:ln>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pole tekstowe 9">
            <a:extLst>
              <a:ext uri="{FF2B5EF4-FFF2-40B4-BE49-F238E27FC236}">
                <a16:creationId xmlns:a16="http://schemas.microsoft.com/office/drawing/2014/main" id="{3EB4B781-192A-3116-CA81-1E503F681038}"/>
              </a:ext>
            </a:extLst>
          </p:cNvPr>
          <p:cNvSpPr txBox="1"/>
          <p:nvPr/>
        </p:nvSpPr>
        <p:spPr>
          <a:xfrm>
            <a:off x="704230" y="827536"/>
            <a:ext cx="2904631" cy="1331134"/>
          </a:xfrm>
          <a:prstGeom prst="rect">
            <a:avLst/>
          </a:prstGeom>
          <a:noFill/>
        </p:spPr>
        <p:txBody>
          <a:bodyPr wrap="square" rtlCol="0">
            <a:spAutoFit/>
          </a:bodyPr>
          <a:lstStyle/>
          <a:p>
            <a:pPr algn="ctr">
              <a:lnSpc>
                <a:spcPts val="2100"/>
              </a:lnSpc>
            </a:pPr>
            <a:r>
              <a:rPr lang="pl-PL" sz="1600" b="1" dirty="0">
                <a:solidFill>
                  <a:srgbClr val="E72A7C"/>
                </a:solidFill>
                <a:latin typeface="Arial" panose="020B0604020202020204" pitchFamily="34" charset="0"/>
                <a:cs typeface="Arial" panose="020B0604020202020204" pitchFamily="34" charset="0"/>
              </a:rPr>
              <a:t>LEPIEJ ZAPOBIEGAĆ</a:t>
            </a:r>
            <a:br>
              <a:rPr lang="pl-PL" sz="1600" b="1" dirty="0">
                <a:solidFill>
                  <a:srgbClr val="E72A7C"/>
                </a:solidFill>
                <a:latin typeface="Arial" panose="020B0604020202020204" pitchFamily="34" charset="0"/>
                <a:cs typeface="Arial" panose="020B0604020202020204" pitchFamily="34" charset="0"/>
              </a:rPr>
            </a:br>
            <a:r>
              <a:rPr lang="pl-PL" sz="1600" b="1" dirty="0">
                <a:solidFill>
                  <a:srgbClr val="E72A7C"/>
                </a:solidFill>
                <a:latin typeface="Arial" panose="020B0604020202020204" pitchFamily="34" charset="0"/>
                <a:cs typeface="Arial" panose="020B0604020202020204" pitchFamily="34" charset="0"/>
              </a:rPr>
              <a:t>NIŻ LECZYĆ</a:t>
            </a:r>
          </a:p>
          <a:p>
            <a:pPr algn="ctr">
              <a:lnSpc>
                <a:spcPts val="2100"/>
              </a:lnSpc>
            </a:pPr>
            <a:endParaRPr lang="pl-PL" sz="1600" dirty="0">
              <a:latin typeface="Arial" panose="020B0604020202020204" pitchFamily="34" charset="0"/>
              <a:cs typeface="Arial" panose="020B0604020202020204" pitchFamily="34" charset="0"/>
            </a:endParaRPr>
          </a:p>
          <a:p>
            <a:pPr algn="ctr"/>
            <a:r>
              <a:rPr lang="pl-PL" sz="1400" dirty="0">
                <a:latin typeface="Arial" panose="020B0604020202020204" pitchFamily="34" charset="0"/>
                <a:cs typeface="Arial" panose="020B0604020202020204" pitchFamily="34" charset="0"/>
              </a:rPr>
              <a:t>Wczesne wykrycie choroby daje większą szansę na jej wyleczenie.</a:t>
            </a:r>
          </a:p>
        </p:txBody>
      </p:sp>
      <p:cxnSp>
        <p:nvCxnSpPr>
          <p:cNvPr id="12" name="Łącznik prosty 11">
            <a:extLst>
              <a:ext uri="{FF2B5EF4-FFF2-40B4-BE49-F238E27FC236}">
                <a16:creationId xmlns:a16="http://schemas.microsoft.com/office/drawing/2014/main" id="{59AC59CE-8E33-6F16-8440-C7063DC7C97E}"/>
              </a:ext>
            </a:extLst>
          </p:cNvPr>
          <p:cNvCxnSpPr/>
          <p:nvPr/>
        </p:nvCxnSpPr>
        <p:spPr>
          <a:xfrm>
            <a:off x="913901" y="1488581"/>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sp>
        <p:nvSpPr>
          <p:cNvPr id="13" name="pole tekstowe 12">
            <a:extLst>
              <a:ext uri="{FF2B5EF4-FFF2-40B4-BE49-F238E27FC236}">
                <a16:creationId xmlns:a16="http://schemas.microsoft.com/office/drawing/2014/main" id="{D4DE7D47-51C9-6CB9-BD28-32551203E763}"/>
              </a:ext>
            </a:extLst>
          </p:cNvPr>
          <p:cNvSpPr txBox="1"/>
          <p:nvPr/>
        </p:nvSpPr>
        <p:spPr>
          <a:xfrm>
            <a:off x="4081642" y="797171"/>
            <a:ext cx="2905936" cy="1977464"/>
          </a:xfrm>
          <a:prstGeom prst="rect">
            <a:avLst/>
          </a:prstGeom>
          <a:noFill/>
        </p:spPr>
        <p:txBody>
          <a:bodyPr wrap="square" rtlCol="0">
            <a:spAutoFit/>
          </a:bodyPr>
          <a:lstStyle/>
          <a:p>
            <a:pPr algn="ctr">
              <a:lnSpc>
                <a:spcPts val="2100"/>
              </a:lnSpc>
            </a:pPr>
            <a:r>
              <a:rPr lang="pl-PL" sz="1600" b="1" dirty="0">
                <a:solidFill>
                  <a:srgbClr val="E72A7C"/>
                </a:solidFill>
                <a:latin typeface="Arial" panose="020B0604020202020204" pitchFamily="34" charset="0"/>
                <a:cs typeface="Arial" panose="020B0604020202020204" pitchFamily="34" charset="0"/>
              </a:rPr>
              <a:t>PRZYZWYCZAJENIE WYNIESIONE Z DOMU</a:t>
            </a:r>
          </a:p>
          <a:p>
            <a:pPr algn="ctr">
              <a:lnSpc>
                <a:spcPts val="2100"/>
              </a:lnSpc>
            </a:pPr>
            <a:endParaRPr lang="pl-PL" sz="1600" dirty="0">
              <a:latin typeface="Arial" panose="020B0604020202020204" pitchFamily="34" charset="0"/>
              <a:cs typeface="Arial" panose="020B0604020202020204" pitchFamily="34" charset="0"/>
            </a:endParaRPr>
          </a:p>
          <a:p>
            <a:pPr algn="ctr"/>
            <a:r>
              <a:rPr lang="pl-PL" sz="1400" dirty="0">
                <a:latin typeface="Arial" panose="020B0604020202020204" pitchFamily="34" charset="0"/>
                <a:cs typeface="Arial" panose="020B0604020202020204" pitchFamily="34" charset="0"/>
              </a:rPr>
              <a:t>Badania po prostu trzeba robić. Tak jak robi się przegląd samochodu, tak powinno się wykonywać przegląd własnego zdrowia.</a:t>
            </a:r>
          </a:p>
        </p:txBody>
      </p:sp>
      <p:sp>
        <p:nvSpPr>
          <p:cNvPr id="14" name="pole tekstowe 13">
            <a:extLst>
              <a:ext uri="{FF2B5EF4-FFF2-40B4-BE49-F238E27FC236}">
                <a16:creationId xmlns:a16="http://schemas.microsoft.com/office/drawing/2014/main" id="{D1EB2C35-9AE1-57DA-E483-465C05034493}"/>
              </a:ext>
            </a:extLst>
          </p:cNvPr>
          <p:cNvSpPr txBox="1"/>
          <p:nvPr/>
        </p:nvSpPr>
        <p:spPr>
          <a:xfrm>
            <a:off x="701567" y="3734693"/>
            <a:ext cx="2866007" cy="1977464"/>
          </a:xfrm>
          <a:prstGeom prst="rect">
            <a:avLst/>
          </a:prstGeom>
          <a:noFill/>
        </p:spPr>
        <p:txBody>
          <a:bodyPr wrap="square" rtlCol="0">
            <a:spAutoFit/>
          </a:bodyPr>
          <a:lstStyle/>
          <a:p>
            <a:pPr algn="ctr">
              <a:lnSpc>
                <a:spcPts val="2100"/>
              </a:lnSpc>
            </a:pPr>
            <a:r>
              <a:rPr lang="pl-PL" sz="1600" b="1" dirty="0">
                <a:solidFill>
                  <a:srgbClr val="E72A7C"/>
                </a:solidFill>
                <a:latin typeface="Arial" panose="020B0604020202020204" pitchFamily="34" charset="0"/>
                <a:cs typeface="Arial" panose="020B0604020202020204" pitchFamily="34" charset="0"/>
              </a:rPr>
              <a:t>TROSKA O DZIECI, RODZINĘ</a:t>
            </a:r>
          </a:p>
          <a:p>
            <a:pPr algn="ctr">
              <a:lnSpc>
                <a:spcPts val="2100"/>
              </a:lnSpc>
            </a:pPr>
            <a:endParaRPr lang="pl-PL" sz="1600" dirty="0">
              <a:latin typeface="Arial" panose="020B0604020202020204" pitchFamily="34" charset="0"/>
              <a:cs typeface="Arial" panose="020B0604020202020204" pitchFamily="34" charset="0"/>
            </a:endParaRPr>
          </a:p>
          <a:p>
            <a:pPr algn="ctr"/>
            <a:r>
              <a:rPr lang="pl-PL" sz="1400" dirty="0">
                <a:latin typeface="Arial" panose="020B0604020202020204" pitchFamily="34" charset="0"/>
                <a:cs typeface="Arial" panose="020B0604020202020204" pitchFamily="34" charset="0"/>
              </a:rPr>
              <a:t>Kobiety chcą być obecne w życiu swoich dzieci, nie chcą ich zostawiać. Choroba poważnie zakłóciłaby życie domowe, zdestabilizowała je.</a:t>
            </a:r>
          </a:p>
        </p:txBody>
      </p:sp>
      <p:sp>
        <p:nvSpPr>
          <p:cNvPr id="15" name="pole tekstowe 14">
            <a:extLst>
              <a:ext uri="{FF2B5EF4-FFF2-40B4-BE49-F238E27FC236}">
                <a16:creationId xmlns:a16="http://schemas.microsoft.com/office/drawing/2014/main" id="{D1DE6845-D49C-5D42-797C-E08F49A8F695}"/>
              </a:ext>
            </a:extLst>
          </p:cNvPr>
          <p:cNvSpPr txBox="1"/>
          <p:nvPr/>
        </p:nvSpPr>
        <p:spPr>
          <a:xfrm>
            <a:off x="7667587" y="3729740"/>
            <a:ext cx="3655885" cy="1331134"/>
          </a:xfrm>
          <a:prstGeom prst="rect">
            <a:avLst/>
          </a:prstGeom>
          <a:noFill/>
        </p:spPr>
        <p:txBody>
          <a:bodyPr wrap="square" rtlCol="0">
            <a:spAutoFit/>
          </a:bodyPr>
          <a:lstStyle/>
          <a:p>
            <a:pPr algn="ctr">
              <a:lnSpc>
                <a:spcPts val="2100"/>
              </a:lnSpc>
            </a:pPr>
            <a:r>
              <a:rPr lang="pl-PL" sz="1600" b="1" dirty="0">
                <a:solidFill>
                  <a:srgbClr val="E72A7C"/>
                </a:solidFill>
                <a:latin typeface="Arial" panose="020B0604020202020204" pitchFamily="34" charset="0"/>
                <a:cs typeface="Arial" panose="020B0604020202020204" pitchFamily="34" charset="0"/>
              </a:rPr>
              <a:t>ZETKNIĘCIE SIĘ Z CHOROBĄ </a:t>
            </a:r>
            <a:br>
              <a:rPr lang="pl-PL" sz="1600" b="1" dirty="0">
                <a:solidFill>
                  <a:srgbClr val="E72A7C"/>
                </a:solidFill>
                <a:latin typeface="Arial" panose="020B0604020202020204" pitchFamily="34" charset="0"/>
                <a:cs typeface="Arial" panose="020B0604020202020204" pitchFamily="34" charset="0"/>
              </a:rPr>
            </a:br>
            <a:r>
              <a:rPr lang="pl-PL" sz="1600" b="1" dirty="0">
                <a:solidFill>
                  <a:srgbClr val="E72A7C"/>
                </a:solidFill>
                <a:latin typeface="Arial" panose="020B0604020202020204" pitchFamily="34" charset="0"/>
                <a:cs typeface="Arial" panose="020B0604020202020204" pitchFamily="34" charset="0"/>
              </a:rPr>
              <a:t>I ŚMIERCIĄ</a:t>
            </a:r>
          </a:p>
          <a:p>
            <a:pPr algn="ctr">
              <a:lnSpc>
                <a:spcPts val="2100"/>
              </a:lnSpc>
            </a:pPr>
            <a:endParaRPr lang="pl-PL" sz="1600" dirty="0">
              <a:latin typeface="Arial" panose="020B0604020202020204" pitchFamily="34" charset="0"/>
              <a:cs typeface="Arial" panose="020B0604020202020204" pitchFamily="34" charset="0"/>
            </a:endParaRPr>
          </a:p>
          <a:p>
            <a:pPr algn="ctr"/>
            <a:r>
              <a:rPr lang="pl-PL" sz="1400" dirty="0">
                <a:latin typeface="Arial" panose="020B0604020202020204" pitchFamily="34" charset="0"/>
                <a:cs typeface="Arial" panose="020B0604020202020204" pitchFamily="34" charset="0"/>
              </a:rPr>
              <a:t>W rodzinie, wśród znajomych, w mediach (ktoś znany umiera, np. Ania Przybylska)</a:t>
            </a:r>
          </a:p>
        </p:txBody>
      </p:sp>
      <p:sp>
        <p:nvSpPr>
          <p:cNvPr id="16" name="pole tekstowe 15">
            <a:extLst>
              <a:ext uri="{FF2B5EF4-FFF2-40B4-BE49-F238E27FC236}">
                <a16:creationId xmlns:a16="http://schemas.microsoft.com/office/drawing/2014/main" id="{08E8885D-38D4-C8A2-6988-4D1B937F8631}"/>
              </a:ext>
            </a:extLst>
          </p:cNvPr>
          <p:cNvSpPr txBox="1"/>
          <p:nvPr/>
        </p:nvSpPr>
        <p:spPr>
          <a:xfrm>
            <a:off x="7800238" y="827536"/>
            <a:ext cx="3485180" cy="2192908"/>
          </a:xfrm>
          <a:prstGeom prst="rect">
            <a:avLst/>
          </a:prstGeom>
          <a:noFill/>
        </p:spPr>
        <p:txBody>
          <a:bodyPr wrap="square" rtlCol="0">
            <a:spAutoFit/>
          </a:bodyPr>
          <a:lstStyle/>
          <a:p>
            <a:pPr algn="ctr">
              <a:lnSpc>
                <a:spcPts val="2100"/>
              </a:lnSpc>
            </a:pPr>
            <a:r>
              <a:rPr lang="pl-PL" sz="1600" b="1" dirty="0">
                <a:solidFill>
                  <a:srgbClr val="E72A7C"/>
                </a:solidFill>
                <a:latin typeface="Arial" panose="020B0604020202020204" pitchFamily="34" charset="0"/>
                <a:cs typeface="Arial" panose="020B0604020202020204" pitchFamily="34" charset="0"/>
              </a:rPr>
              <a:t>WYRAŹNE ZALECENIE</a:t>
            </a:r>
          </a:p>
          <a:p>
            <a:pPr algn="ctr">
              <a:lnSpc>
                <a:spcPts val="2100"/>
              </a:lnSpc>
            </a:pPr>
            <a:r>
              <a:rPr lang="pl-PL" sz="1600" b="1" dirty="0">
                <a:solidFill>
                  <a:srgbClr val="E72A7C"/>
                </a:solidFill>
                <a:latin typeface="Arial" panose="020B0604020202020204" pitchFamily="34" charset="0"/>
                <a:cs typeface="Arial" panose="020B0604020202020204" pitchFamily="34" charset="0"/>
              </a:rPr>
              <a:t>LEKARZA</a:t>
            </a:r>
          </a:p>
          <a:p>
            <a:pPr algn="ctr">
              <a:lnSpc>
                <a:spcPts val="2100"/>
              </a:lnSpc>
            </a:pPr>
            <a:endParaRPr lang="pl-PL" sz="1600" dirty="0">
              <a:latin typeface="Arial" panose="020B0604020202020204" pitchFamily="34" charset="0"/>
              <a:cs typeface="Arial" panose="020B0604020202020204" pitchFamily="34" charset="0"/>
            </a:endParaRPr>
          </a:p>
          <a:p>
            <a:pPr algn="ctr"/>
            <a:r>
              <a:rPr lang="pl-PL" sz="1400" dirty="0">
                <a:latin typeface="Arial" panose="020B0604020202020204" pitchFamily="34" charset="0"/>
                <a:cs typeface="Arial" panose="020B0604020202020204" pitchFamily="34" charset="0"/>
              </a:rPr>
              <a:t>Najczęściej dotyczy ginekologa, do którego chodzi się ze względu na stosowane środki antykoncepcyjne, wymagające regularnych wizyt. Wtedy, przy okazji, lekarz często zaleca cytologię oraz USG piersi.</a:t>
            </a:r>
          </a:p>
        </p:txBody>
      </p:sp>
      <p:sp>
        <p:nvSpPr>
          <p:cNvPr id="17" name="pole tekstowe 16">
            <a:extLst>
              <a:ext uri="{FF2B5EF4-FFF2-40B4-BE49-F238E27FC236}">
                <a16:creationId xmlns:a16="http://schemas.microsoft.com/office/drawing/2014/main" id="{B448DA3E-2E38-61DE-D501-D56F2DD6122A}"/>
              </a:ext>
            </a:extLst>
          </p:cNvPr>
          <p:cNvSpPr txBox="1"/>
          <p:nvPr/>
        </p:nvSpPr>
        <p:spPr>
          <a:xfrm>
            <a:off x="4075209" y="3729741"/>
            <a:ext cx="2965690" cy="1546577"/>
          </a:xfrm>
          <a:prstGeom prst="rect">
            <a:avLst/>
          </a:prstGeom>
          <a:noFill/>
        </p:spPr>
        <p:txBody>
          <a:bodyPr wrap="square" rtlCol="0">
            <a:spAutoFit/>
          </a:bodyPr>
          <a:lstStyle/>
          <a:p>
            <a:pPr algn="ctr">
              <a:lnSpc>
                <a:spcPts val="2100"/>
              </a:lnSpc>
            </a:pPr>
            <a:r>
              <a:rPr lang="pl-PL" sz="1600" b="1" dirty="0">
                <a:solidFill>
                  <a:srgbClr val="E72A7C"/>
                </a:solidFill>
                <a:latin typeface="Arial" panose="020B0604020202020204" pitchFamily="34" charset="0"/>
                <a:cs typeface="Arial" panose="020B0604020202020204" pitchFamily="34" charset="0"/>
              </a:rPr>
              <a:t>PRZYKŁAD KOGOŚ BLISKIEGO</a:t>
            </a:r>
          </a:p>
          <a:p>
            <a:pPr algn="ctr">
              <a:lnSpc>
                <a:spcPts val="2100"/>
              </a:lnSpc>
            </a:pPr>
            <a:endParaRPr lang="pl-PL" sz="1600" dirty="0">
              <a:latin typeface="Arial" panose="020B0604020202020204" pitchFamily="34" charset="0"/>
              <a:cs typeface="Arial" panose="020B0604020202020204" pitchFamily="34" charset="0"/>
            </a:endParaRPr>
          </a:p>
          <a:p>
            <a:pPr algn="ctr"/>
            <a:r>
              <a:rPr lang="pl-PL" sz="1400" dirty="0">
                <a:latin typeface="Arial" panose="020B0604020202020204" pitchFamily="34" charset="0"/>
                <a:cs typeface="Arial" panose="020B0604020202020204" pitchFamily="34" charset="0"/>
              </a:rPr>
              <a:t>Mama, babcia, przyjaciółka poszły się przebadać; namawiają na takie badanie; chcą pójść razem, etc.</a:t>
            </a:r>
          </a:p>
        </p:txBody>
      </p:sp>
      <p:cxnSp>
        <p:nvCxnSpPr>
          <p:cNvPr id="3" name="Łącznik prosty 2">
            <a:extLst>
              <a:ext uri="{FF2B5EF4-FFF2-40B4-BE49-F238E27FC236}">
                <a16:creationId xmlns:a16="http://schemas.microsoft.com/office/drawing/2014/main" id="{81797C9F-0276-0694-7A9A-466733B16A9D}"/>
              </a:ext>
            </a:extLst>
          </p:cNvPr>
          <p:cNvCxnSpPr/>
          <p:nvPr/>
        </p:nvCxnSpPr>
        <p:spPr>
          <a:xfrm>
            <a:off x="4315407" y="1466132"/>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cxnSp>
        <p:nvCxnSpPr>
          <p:cNvPr id="5" name="Łącznik prosty 4">
            <a:extLst>
              <a:ext uri="{FF2B5EF4-FFF2-40B4-BE49-F238E27FC236}">
                <a16:creationId xmlns:a16="http://schemas.microsoft.com/office/drawing/2014/main" id="{379FA724-FD39-0F48-540E-64814651969F}"/>
              </a:ext>
            </a:extLst>
          </p:cNvPr>
          <p:cNvCxnSpPr/>
          <p:nvPr/>
        </p:nvCxnSpPr>
        <p:spPr>
          <a:xfrm>
            <a:off x="8273688" y="1494361"/>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cxnSp>
        <p:nvCxnSpPr>
          <p:cNvPr id="6" name="Łącznik prosty 5">
            <a:extLst>
              <a:ext uri="{FF2B5EF4-FFF2-40B4-BE49-F238E27FC236}">
                <a16:creationId xmlns:a16="http://schemas.microsoft.com/office/drawing/2014/main" id="{338A029B-B612-3B54-15F3-BB6BF2D4F911}"/>
              </a:ext>
            </a:extLst>
          </p:cNvPr>
          <p:cNvCxnSpPr/>
          <p:nvPr/>
        </p:nvCxnSpPr>
        <p:spPr>
          <a:xfrm>
            <a:off x="8273688" y="4439388"/>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cxnSp>
        <p:nvCxnSpPr>
          <p:cNvPr id="11" name="Łącznik prosty 10">
            <a:extLst>
              <a:ext uri="{FF2B5EF4-FFF2-40B4-BE49-F238E27FC236}">
                <a16:creationId xmlns:a16="http://schemas.microsoft.com/office/drawing/2014/main" id="{10B4AF72-E267-AB14-308A-020790B34C46}"/>
              </a:ext>
            </a:extLst>
          </p:cNvPr>
          <p:cNvCxnSpPr/>
          <p:nvPr/>
        </p:nvCxnSpPr>
        <p:spPr>
          <a:xfrm>
            <a:off x="4315407" y="4422106"/>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cxnSp>
        <p:nvCxnSpPr>
          <p:cNvPr id="21" name="Łącznik prosty 20">
            <a:extLst>
              <a:ext uri="{FF2B5EF4-FFF2-40B4-BE49-F238E27FC236}">
                <a16:creationId xmlns:a16="http://schemas.microsoft.com/office/drawing/2014/main" id="{61B59D44-0BB8-1C2C-8060-0CB0378B22A6}"/>
              </a:ext>
            </a:extLst>
          </p:cNvPr>
          <p:cNvCxnSpPr/>
          <p:nvPr/>
        </p:nvCxnSpPr>
        <p:spPr>
          <a:xfrm>
            <a:off x="913901" y="4422106"/>
            <a:ext cx="2485293" cy="0"/>
          </a:xfrm>
          <a:prstGeom prst="line">
            <a:avLst/>
          </a:prstGeom>
          <a:ln w="19050">
            <a:solidFill>
              <a:srgbClr val="E72A7C"/>
            </a:solidFill>
          </a:ln>
        </p:spPr>
        <p:style>
          <a:lnRef idx="1">
            <a:schemeClr val="accent1"/>
          </a:lnRef>
          <a:fillRef idx="0">
            <a:schemeClr val="accent1"/>
          </a:fillRef>
          <a:effectRef idx="0">
            <a:schemeClr val="accent1"/>
          </a:effectRef>
          <a:fontRef idx="minor">
            <a:schemeClr val="tx1"/>
          </a:fontRef>
        </p:style>
      </p:cxnSp>
      <p:pic>
        <p:nvPicPr>
          <p:cNvPr id="2" name="Obraz 1">
            <a:extLst>
              <a:ext uri="{FF2B5EF4-FFF2-40B4-BE49-F238E27FC236}">
                <a16:creationId xmlns:a16="http://schemas.microsoft.com/office/drawing/2014/main" id="{77E4CD44-99B4-5110-08BD-9A75EF01F4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339916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zaokrąglony 2">
            <a:extLst>
              <a:ext uri="{FF2B5EF4-FFF2-40B4-BE49-F238E27FC236}">
                <a16:creationId xmlns:a16="http://schemas.microsoft.com/office/drawing/2014/main" id="{920752EB-D828-AE4C-F935-7FED95812BEB}"/>
              </a:ext>
            </a:extLst>
          </p:cNvPr>
          <p:cNvSpPr/>
          <p:nvPr/>
        </p:nvSpPr>
        <p:spPr>
          <a:xfrm>
            <a:off x="557002" y="1149048"/>
            <a:ext cx="11022701" cy="483905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14D7C7A8-12F4-C476-AFAE-793226217FA6}"/>
              </a:ext>
            </a:extLst>
          </p:cNvPr>
          <p:cNvSpPr/>
          <p:nvPr/>
        </p:nvSpPr>
        <p:spPr>
          <a:xfrm>
            <a:off x="0" y="0"/>
            <a:ext cx="12192000" cy="1563475"/>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Tytuł 1">
            <a:extLst>
              <a:ext uri="{FF2B5EF4-FFF2-40B4-BE49-F238E27FC236}">
                <a16:creationId xmlns:a16="http://schemas.microsoft.com/office/drawing/2014/main" id="{FF427D6A-218B-BC94-39D7-E7FA8E9350D1}"/>
              </a:ext>
            </a:extLst>
          </p:cNvPr>
          <p:cNvSpPr>
            <a:spLocks noGrp="1"/>
          </p:cNvSpPr>
          <p:nvPr>
            <p:ph type="title"/>
          </p:nvPr>
        </p:nvSpPr>
        <p:spPr>
          <a:xfrm>
            <a:off x="527554" y="164495"/>
            <a:ext cx="4501645" cy="1328022"/>
          </a:xfrm>
        </p:spPr>
        <p:txBody>
          <a:bodyPr vert="horz" lIns="91440" tIns="45720" rIns="91440" bIns="45720" rtlCol="0" anchor="ctr">
            <a:noAutofit/>
          </a:bodyPr>
          <a:lstStyle/>
          <a:p>
            <a:br>
              <a:rPr lang="pl-PL" sz="2000" b="1" dirty="0">
                <a:solidFill>
                  <a:schemeClr val="bg1"/>
                </a:solidFill>
                <a:latin typeface="Arial" panose="020B0604020202020204" pitchFamily="34" charset="0"/>
                <a:cs typeface="Arial" panose="020B0604020202020204" pitchFamily="34" charset="0"/>
              </a:rPr>
            </a:br>
            <a:br>
              <a:rPr lang="pl-PL" sz="2000" b="1" dirty="0">
                <a:solidFill>
                  <a:schemeClr val="bg1"/>
                </a:solidFill>
                <a:latin typeface="Arial" panose="020B0604020202020204" pitchFamily="34" charset="0"/>
                <a:cs typeface="Arial" panose="020B0604020202020204" pitchFamily="34" charset="0"/>
              </a:rPr>
            </a:br>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Co i kto</a:t>
            </a:r>
            <a:b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nas motywuje</a:t>
            </a:r>
            <a:br>
              <a:rPr lang="pl-PL" sz="2000" b="1" dirty="0">
                <a:solidFill>
                  <a:schemeClr val="bg1"/>
                </a:solidFill>
                <a:latin typeface="Arial" panose="020B0604020202020204" pitchFamily="34" charset="0"/>
                <a:cs typeface="Arial" panose="020B0604020202020204" pitchFamily="34" charset="0"/>
              </a:rPr>
            </a:br>
            <a:endParaRPr lang="en-AU" sz="2000" dirty="0">
              <a:solidFill>
                <a:schemeClr val="bg1"/>
              </a:solidFill>
              <a:latin typeface="Arial" panose="020B0604020202020204" pitchFamily="34" charset="0"/>
              <a:cs typeface="Arial" panose="020B0604020202020204" pitchFamily="34" charset="0"/>
            </a:endParaRPr>
          </a:p>
        </p:txBody>
      </p:sp>
      <p:sp>
        <p:nvSpPr>
          <p:cNvPr id="5" name="Prostokąt 4">
            <a:extLst>
              <a:ext uri="{FF2B5EF4-FFF2-40B4-BE49-F238E27FC236}">
                <a16:creationId xmlns:a16="http://schemas.microsoft.com/office/drawing/2014/main" id="{8D94B0C8-396C-5836-0402-D3898FF6A765}"/>
              </a:ext>
            </a:extLst>
          </p:cNvPr>
          <p:cNvSpPr/>
          <p:nvPr/>
        </p:nvSpPr>
        <p:spPr>
          <a:xfrm>
            <a:off x="527556" y="1635512"/>
            <a:ext cx="9672369" cy="276999"/>
          </a:xfrm>
          <a:prstGeom prst="rect">
            <a:avLst/>
          </a:prstGeom>
        </p:spPr>
        <p:txBody>
          <a:bodyPr wrap="square">
            <a:spAutoFit/>
          </a:bodyPr>
          <a:lstStyle/>
          <a:p>
            <a:pPr>
              <a:spcBef>
                <a:spcPts val="600"/>
              </a:spcBef>
              <a:spcAft>
                <a:spcPts val="600"/>
              </a:spcAft>
            </a:pPr>
            <a:r>
              <a:rPr lang="pl-PL" sz="1200" b="1" dirty="0">
                <a:latin typeface="Calibri" panose="020F0502020204030204" pitchFamily="34" charset="0"/>
                <a:ea typeface="Times New Roman" panose="02020603050405020304" pitchFamily="18" charset="0"/>
              </a:rPr>
              <a:t>Co motywuje/mogłoby motywować Cię do wykonywania badań piersi? </a:t>
            </a:r>
            <a:r>
              <a:rPr lang="pl-PL" sz="1200" dirty="0">
                <a:latin typeface="Calibri" panose="020F0502020204030204" pitchFamily="34" charset="0"/>
                <a:ea typeface="Times New Roman" panose="02020603050405020304" pitchFamily="18" charset="0"/>
              </a:rPr>
              <a:t>N = 1189 (ogół Polek w wieku 20-60 lat) / max. 3</a:t>
            </a:r>
            <a:endParaRPr lang="pl-PL" sz="1200" dirty="0">
              <a:latin typeface="Calibri" panose="020F0502020204030204" pitchFamily="34" charset="0"/>
              <a:cs typeface="Times New Roman" panose="02020603050405020304" pitchFamily="18" charset="0"/>
            </a:endParaRPr>
          </a:p>
        </p:txBody>
      </p:sp>
      <p:grpSp>
        <p:nvGrpSpPr>
          <p:cNvPr id="2" name="Grupa 1">
            <a:extLst>
              <a:ext uri="{FF2B5EF4-FFF2-40B4-BE49-F238E27FC236}">
                <a16:creationId xmlns:a16="http://schemas.microsoft.com/office/drawing/2014/main" id="{00AE54E0-DA59-44B9-B7A6-E4872A110503}"/>
              </a:ext>
            </a:extLst>
          </p:cNvPr>
          <p:cNvGrpSpPr/>
          <p:nvPr/>
        </p:nvGrpSpPr>
        <p:grpSpPr>
          <a:xfrm>
            <a:off x="269453" y="2105255"/>
            <a:ext cx="10387758" cy="3725892"/>
            <a:chOff x="269453" y="1980782"/>
            <a:chExt cx="12080028" cy="4857128"/>
          </a:xfrm>
        </p:grpSpPr>
        <p:graphicFrame>
          <p:nvGraphicFramePr>
            <p:cNvPr id="6" name="Wykres 5">
              <a:extLst>
                <a:ext uri="{FF2B5EF4-FFF2-40B4-BE49-F238E27FC236}">
                  <a16:creationId xmlns:a16="http://schemas.microsoft.com/office/drawing/2014/main" id="{3EFC2165-7F76-2FF5-C7D2-81484E761771}"/>
                </a:ext>
              </a:extLst>
            </p:cNvPr>
            <p:cNvGraphicFramePr/>
            <p:nvPr>
              <p:extLst>
                <p:ext uri="{D42A27DB-BD31-4B8C-83A1-F6EECF244321}">
                  <p14:modId xmlns:p14="http://schemas.microsoft.com/office/powerpoint/2010/main" val="4187054002"/>
                </p:ext>
              </p:extLst>
            </p:nvPr>
          </p:nvGraphicFramePr>
          <p:xfrm>
            <a:off x="269453" y="1980782"/>
            <a:ext cx="10188573" cy="4464050"/>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Łącznik prosty ze strzałką 6">
              <a:extLst>
                <a:ext uri="{FF2B5EF4-FFF2-40B4-BE49-F238E27FC236}">
                  <a16:creationId xmlns:a16="http://schemas.microsoft.com/office/drawing/2014/main" id="{786A66C2-B146-3637-4B71-38E135554ACF}"/>
                </a:ext>
              </a:extLst>
            </p:cNvPr>
            <p:cNvCxnSpPr>
              <a:cxnSpLocks/>
            </p:cNvCxnSpPr>
            <p:nvPr/>
          </p:nvCxnSpPr>
          <p:spPr>
            <a:xfrm>
              <a:off x="6423156" y="5626970"/>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pole tekstowe 7">
              <a:extLst>
                <a:ext uri="{FF2B5EF4-FFF2-40B4-BE49-F238E27FC236}">
                  <a16:creationId xmlns:a16="http://schemas.microsoft.com/office/drawing/2014/main" id="{15041E72-21DE-E7AF-2455-F11868358213}"/>
                </a:ext>
              </a:extLst>
            </p:cNvPr>
            <p:cNvSpPr txBox="1"/>
            <p:nvPr/>
          </p:nvSpPr>
          <p:spPr>
            <a:xfrm>
              <a:off x="7064359" y="5480780"/>
              <a:ext cx="2725517" cy="322125"/>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20-24 latki </a:t>
              </a:r>
              <a:r>
                <a:rPr lang="pl-PL" sz="1200" dirty="0">
                  <a:latin typeface="Arial" panose="020B0604020202020204" pitchFamily="34" charset="0"/>
                  <a:cs typeface="Arial" panose="020B0604020202020204" pitchFamily="34" charset="0"/>
                </a:rPr>
                <a:t>(11%)</a:t>
              </a:r>
            </a:p>
          </p:txBody>
        </p:sp>
        <p:sp>
          <p:nvSpPr>
            <p:cNvPr id="9" name="Dymek mowy: prostokąt 5">
              <a:extLst>
                <a:ext uri="{FF2B5EF4-FFF2-40B4-BE49-F238E27FC236}">
                  <a16:creationId xmlns:a16="http://schemas.microsoft.com/office/drawing/2014/main" id="{8325B5B2-E818-9B25-D796-A05A10816597}"/>
                </a:ext>
              </a:extLst>
            </p:cNvPr>
            <p:cNvSpPr/>
            <p:nvPr/>
          </p:nvSpPr>
          <p:spPr>
            <a:xfrm>
              <a:off x="6446781" y="6193763"/>
              <a:ext cx="4951095" cy="644147"/>
            </a:xfrm>
            <a:prstGeom prst="wedgeRectCallout">
              <a:avLst>
                <a:gd name="adj1" fmla="val -55587"/>
                <a:gd name="adj2" fmla="val -18753"/>
              </a:avLst>
            </a:prstGeom>
            <a:solidFill>
              <a:srgbClr val="E72A7C">
                <a:alpha val="16162"/>
              </a:srgbClr>
            </a:solidFill>
            <a:ln>
              <a:solidFill>
                <a:srgbClr val="002060">
                  <a:alpha val="0"/>
                </a:srgbClr>
              </a:solidFill>
            </a:ln>
          </p:spPr>
          <p:style>
            <a:lnRef idx="2">
              <a:schemeClr val="accent1">
                <a:shade val="15000"/>
              </a:schemeClr>
            </a:lnRef>
            <a:fillRef idx="1">
              <a:schemeClr val="accent1"/>
            </a:fillRef>
            <a:effectRef idx="0">
              <a:schemeClr val="accent1"/>
            </a:effectRef>
            <a:fontRef idx="minor">
              <a:schemeClr val="lt1"/>
            </a:fontRef>
          </p:style>
          <p:txBody>
            <a:bodyPr lIns="180000" rtlCol="0" anchor="ctr"/>
            <a:lstStyle/>
            <a:p>
              <a:r>
                <a:rPr lang="pl-PL" sz="800" dirty="0">
                  <a:solidFill>
                    <a:schemeClr val="tx1"/>
                  </a:solidFill>
                  <a:latin typeface="Arial" panose="020B0604020202020204" pitchFamily="34" charset="0"/>
                  <a:cs typeface="Arial" panose="020B0604020202020204" pitchFamily="34" charset="0"/>
                </a:rPr>
                <a:t>m.in.: lekarz nie widział takiej potrzeby, uznał, że jestem za młoda (21 lat) na to badanie w ramach NFZ, a prywatnie mnie nie stać, prywatne ubezpieczenie, lepsza dostępność na NFZ, niższe ceny prywatnie, zapewnienie o nieszkodliwości, nic</a:t>
              </a:r>
            </a:p>
          </p:txBody>
        </p:sp>
        <p:cxnSp>
          <p:nvCxnSpPr>
            <p:cNvPr id="10" name="Łącznik prosty ze strzałką 9">
              <a:extLst>
                <a:ext uri="{FF2B5EF4-FFF2-40B4-BE49-F238E27FC236}">
                  <a16:creationId xmlns:a16="http://schemas.microsoft.com/office/drawing/2014/main" id="{CCC25852-D3FA-4B99-0C4A-AEFAC73D957E}"/>
                </a:ext>
              </a:extLst>
            </p:cNvPr>
            <p:cNvCxnSpPr>
              <a:cxnSpLocks/>
            </p:cNvCxnSpPr>
            <p:nvPr/>
          </p:nvCxnSpPr>
          <p:spPr>
            <a:xfrm>
              <a:off x="6482148" y="5338772"/>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pole tekstowe 10">
              <a:extLst>
                <a:ext uri="{FF2B5EF4-FFF2-40B4-BE49-F238E27FC236}">
                  <a16:creationId xmlns:a16="http://schemas.microsoft.com/office/drawing/2014/main" id="{5AD779FE-60BB-8A4F-6160-4E7ED3E195A6}"/>
                </a:ext>
              </a:extLst>
            </p:cNvPr>
            <p:cNvSpPr txBox="1"/>
            <p:nvPr/>
          </p:nvSpPr>
          <p:spPr>
            <a:xfrm>
              <a:off x="7123350" y="5192583"/>
              <a:ext cx="3974558" cy="322125"/>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20-24 latki </a:t>
              </a:r>
              <a:r>
                <a:rPr lang="pl-PL" sz="1200" dirty="0">
                  <a:latin typeface="Arial" panose="020B0604020202020204" pitchFamily="34" charset="0"/>
                  <a:cs typeface="Arial" panose="020B0604020202020204" pitchFamily="34" charset="0"/>
                </a:rPr>
                <a:t>(19%); </a:t>
              </a:r>
              <a:r>
                <a:rPr lang="pl-PL" sz="1200" b="1" dirty="0">
                  <a:latin typeface="Arial" panose="020B0604020202020204" pitchFamily="34" charset="0"/>
                  <a:cs typeface="Arial" panose="020B0604020202020204" pitchFamily="34" charset="0"/>
                </a:rPr>
                <a:t>25-34 latki </a:t>
              </a:r>
              <a:r>
                <a:rPr lang="pl-PL" sz="1200" dirty="0">
                  <a:latin typeface="Arial" panose="020B0604020202020204" pitchFamily="34" charset="0"/>
                  <a:cs typeface="Arial" panose="020B0604020202020204" pitchFamily="34" charset="0"/>
                </a:rPr>
                <a:t>(13%)</a:t>
              </a:r>
            </a:p>
          </p:txBody>
        </p:sp>
        <p:cxnSp>
          <p:nvCxnSpPr>
            <p:cNvPr id="13" name="Łącznik prosty ze strzałką 12">
              <a:extLst>
                <a:ext uri="{FF2B5EF4-FFF2-40B4-BE49-F238E27FC236}">
                  <a16:creationId xmlns:a16="http://schemas.microsoft.com/office/drawing/2014/main" id="{F726F878-B8C5-E281-8727-9CF9D07F3622}"/>
                </a:ext>
              </a:extLst>
            </p:cNvPr>
            <p:cNvCxnSpPr>
              <a:cxnSpLocks/>
            </p:cNvCxnSpPr>
            <p:nvPr/>
          </p:nvCxnSpPr>
          <p:spPr>
            <a:xfrm>
              <a:off x="6373989" y="5955560"/>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pole tekstowe 13">
              <a:extLst>
                <a:ext uri="{FF2B5EF4-FFF2-40B4-BE49-F238E27FC236}">
                  <a16:creationId xmlns:a16="http://schemas.microsoft.com/office/drawing/2014/main" id="{9DF89904-BEC9-801A-7FB2-72BC627A806A}"/>
                </a:ext>
              </a:extLst>
            </p:cNvPr>
            <p:cNvSpPr txBox="1"/>
            <p:nvPr/>
          </p:nvSpPr>
          <p:spPr>
            <a:xfrm>
              <a:off x="7015191" y="5809370"/>
              <a:ext cx="3442836" cy="322125"/>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25-34 latki </a:t>
              </a:r>
              <a:r>
                <a:rPr lang="pl-PL" sz="1200" dirty="0">
                  <a:latin typeface="Arial" panose="020B0604020202020204" pitchFamily="34" charset="0"/>
                  <a:cs typeface="Arial" panose="020B0604020202020204" pitchFamily="34" charset="0"/>
                </a:rPr>
                <a:t>(7%)</a:t>
              </a:r>
            </a:p>
          </p:txBody>
        </p:sp>
        <p:cxnSp>
          <p:nvCxnSpPr>
            <p:cNvPr id="15" name="Łącznik prosty ze strzałką 14">
              <a:extLst>
                <a:ext uri="{FF2B5EF4-FFF2-40B4-BE49-F238E27FC236}">
                  <a16:creationId xmlns:a16="http://schemas.microsoft.com/office/drawing/2014/main" id="{59EFC53F-E335-5EF9-FC6E-7D01C6678F64}"/>
                </a:ext>
              </a:extLst>
            </p:cNvPr>
            <p:cNvCxnSpPr>
              <a:cxnSpLocks/>
            </p:cNvCxnSpPr>
            <p:nvPr/>
          </p:nvCxnSpPr>
          <p:spPr>
            <a:xfrm>
              <a:off x="7703967" y="2465584"/>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pole tekstowe 15">
              <a:extLst>
                <a:ext uri="{FF2B5EF4-FFF2-40B4-BE49-F238E27FC236}">
                  <a16:creationId xmlns:a16="http://schemas.microsoft.com/office/drawing/2014/main" id="{27AE9F15-FF4D-D5AB-33F5-8421F1E498ED}"/>
                </a:ext>
              </a:extLst>
            </p:cNvPr>
            <p:cNvSpPr txBox="1"/>
            <p:nvPr/>
          </p:nvSpPr>
          <p:spPr>
            <a:xfrm>
              <a:off x="8345170" y="2319393"/>
              <a:ext cx="4004311" cy="322125"/>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45-54 latki </a:t>
              </a:r>
              <a:r>
                <a:rPr lang="pl-PL" sz="1200" dirty="0">
                  <a:latin typeface="Arial" panose="020B0604020202020204" pitchFamily="34" charset="0"/>
                  <a:cs typeface="Arial" panose="020B0604020202020204" pitchFamily="34" charset="0"/>
                </a:rPr>
                <a:t>(37%); </a:t>
              </a:r>
              <a:r>
                <a:rPr lang="pl-PL" sz="1200" b="1" dirty="0">
                  <a:latin typeface="Arial" panose="020B0604020202020204" pitchFamily="34" charset="0"/>
                  <a:cs typeface="Arial" panose="020B0604020202020204" pitchFamily="34" charset="0"/>
                </a:rPr>
                <a:t>55-60 latki </a:t>
              </a:r>
              <a:r>
                <a:rPr lang="pl-PL" sz="1200" dirty="0">
                  <a:latin typeface="Arial" panose="020B0604020202020204" pitchFamily="34" charset="0"/>
                  <a:cs typeface="Arial" panose="020B0604020202020204" pitchFamily="34" charset="0"/>
                </a:rPr>
                <a:t>(43%)</a:t>
              </a:r>
              <a:endParaRPr lang="pl-PL" sz="1200" b="1" dirty="0">
                <a:latin typeface="Arial" panose="020B0604020202020204" pitchFamily="34" charset="0"/>
                <a:cs typeface="Arial" panose="020B0604020202020204" pitchFamily="34" charset="0"/>
              </a:endParaRPr>
            </a:p>
          </p:txBody>
        </p:sp>
        <p:cxnSp>
          <p:nvCxnSpPr>
            <p:cNvPr id="17" name="Łącznik prosty ze strzałką 16">
              <a:extLst>
                <a:ext uri="{FF2B5EF4-FFF2-40B4-BE49-F238E27FC236}">
                  <a16:creationId xmlns:a16="http://schemas.microsoft.com/office/drawing/2014/main" id="{96FDD432-3C07-47E9-7A05-8C06F82DA504}"/>
                </a:ext>
              </a:extLst>
            </p:cNvPr>
            <p:cNvCxnSpPr>
              <a:cxnSpLocks/>
            </p:cNvCxnSpPr>
            <p:nvPr/>
          </p:nvCxnSpPr>
          <p:spPr>
            <a:xfrm>
              <a:off x="7345097" y="3434576"/>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pole tekstowe 17">
              <a:extLst>
                <a:ext uri="{FF2B5EF4-FFF2-40B4-BE49-F238E27FC236}">
                  <a16:creationId xmlns:a16="http://schemas.microsoft.com/office/drawing/2014/main" id="{67F501DB-37B6-2706-B39A-9C354A65F0AC}"/>
                </a:ext>
              </a:extLst>
            </p:cNvPr>
            <p:cNvSpPr txBox="1"/>
            <p:nvPr/>
          </p:nvSpPr>
          <p:spPr>
            <a:xfrm>
              <a:off x="7986300" y="3288386"/>
              <a:ext cx="4004311" cy="322125"/>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mieszkanki wielkich miast </a:t>
              </a:r>
              <a:r>
                <a:rPr lang="pl-PL" sz="1200" dirty="0">
                  <a:latin typeface="Arial" panose="020B0604020202020204" pitchFamily="34" charset="0"/>
                  <a:cs typeface="Arial" panose="020B0604020202020204" pitchFamily="34" charset="0"/>
                </a:rPr>
                <a:t>(37%)</a:t>
              </a:r>
              <a:endParaRPr lang="pl-PL" sz="1200" b="1" dirty="0">
                <a:latin typeface="Arial" panose="020B0604020202020204" pitchFamily="34" charset="0"/>
                <a:cs typeface="Arial" panose="020B0604020202020204" pitchFamily="34" charset="0"/>
              </a:endParaRPr>
            </a:p>
          </p:txBody>
        </p:sp>
      </p:grpSp>
      <p:sp>
        <p:nvSpPr>
          <p:cNvPr id="19" name="Prostokąt 18">
            <a:extLst>
              <a:ext uri="{FF2B5EF4-FFF2-40B4-BE49-F238E27FC236}">
                <a16:creationId xmlns:a16="http://schemas.microsoft.com/office/drawing/2014/main" id="{7EDC1486-F804-08DB-A4A1-0D800795053E}"/>
              </a:ext>
            </a:extLst>
          </p:cNvPr>
          <p:cNvSpPr/>
          <p:nvPr/>
        </p:nvSpPr>
        <p:spPr>
          <a:xfrm>
            <a:off x="527555" y="2069427"/>
            <a:ext cx="10040643" cy="540894"/>
          </a:xfrm>
          <a:prstGeom prst="rect">
            <a:avLst/>
          </a:prstGeom>
          <a:noFill/>
          <a:ln w="28575">
            <a:solidFill>
              <a:srgbClr val="E72A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solidFill>
                <a:srgbClr val="E72A7C"/>
              </a:solidFill>
            </a:endParaRPr>
          </a:p>
        </p:txBody>
      </p:sp>
      <p:sp>
        <p:nvSpPr>
          <p:cNvPr id="21" name="pole tekstowe 20">
            <a:extLst>
              <a:ext uri="{FF2B5EF4-FFF2-40B4-BE49-F238E27FC236}">
                <a16:creationId xmlns:a16="http://schemas.microsoft.com/office/drawing/2014/main" id="{F357D778-1B29-0BF0-8CED-638EE2865F05}"/>
              </a:ext>
            </a:extLst>
          </p:cNvPr>
          <p:cNvSpPr txBox="1"/>
          <p:nvPr/>
        </p:nvSpPr>
        <p:spPr>
          <a:xfrm>
            <a:off x="4386647" y="289897"/>
            <a:ext cx="8625015" cy="1077218"/>
          </a:xfrm>
          <a:prstGeom prst="rect">
            <a:avLst/>
          </a:prstGeom>
          <a:noFill/>
        </p:spPr>
        <p:txBody>
          <a:bodyPr wrap="square" rtlCol="0">
            <a:spAutoFit/>
          </a:bodyPr>
          <a:lstStyle/>
          <a:p>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Największą motywacją do badań piersi jest dla Polek zalecenie lekarza</a:t>
            </a:r>
            <a:b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(motywacja zewnętrzna). </a:t>
            </a:r>
            <a:b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Istotnymi czynnikami są też troska o własne zdrowie (motywacja zewnętrzna), </a:t>
            </a:r>
            <a:b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obawy dotyczące chorób nowotworowych w rodzinie oraz odczuwalne symptomy.</a:t>
            </a:r>
            <a:endParaRPr lang="pl-PL" sz="1600" dirty="0"/>
          </a:p>
        </p:txBody>
      </p:sp>
      <p:sp>
        <p:nvSpPr>
          <p:cNvPr id="23" name="pole tekstowe 22">
            <a:extLst>
              <a:ext uri="{FF2B5EF4-FFF2-40B4-BE49-F238E27FC236}">
                <a16:creationId xmlns:a16="http://schemas.microsoft.com/office/drawing/2014/main" id="{D325D46C-2756-EB29-57EC-ADD14C6DAECF}"/>
              </a:ext>
            </a:extLst>
          </p:cNvPr>
          <p:cNvSpPr txBox="1"/>
          <p:nvPr/>
        </p:nvSpPr>
        <p:spPr>
          <a:xfrm>
            <a:off x="2938799" y="-378996"/>
            <a:ext cx="4180800" cy="2400657"/>
          </a:xfrm>
          <a:prstGeom prst="rect">
            <a:avLst/>
          </a:prstGeom>
          <a:noFill/>
          <a:ln>
            <a:noFill/>
          </a:ln>
        </p:spPr>
        <p:txBody>
          <a:bodyPr wrap="square">
            <a:spAutoFit/>
          </a:bodyPr>
          <a:lstStyle/>
          <a:p>
            <a:r>
              <a:rPr lang="pl-PL" sz="15000" b="1" dirty="0">
                <a:solidFill>
                  <a:schemeClr val="bg1">
                    <a:alpha val="50054"/>
                  </a:schemeClr>
                </a:solidFill>
                <a:latin typeface="Arial" panose="020B0604020202020204" pitchFamily="34" charset="0"/>
                <a:ea typeface="Tahoma" panose="020B0604030504040204" pitchFamily="34" charset="0"/>
                <a:cs typeface="Arial" panose="020B0604020202020204" pitchFamily="34" charset="0"/>
              </a:rPr>
              <a:t>?</a:t>
            </a:r>
            <a:endParaRPr lang="pl-PL" sz="9600" dirty="0"/>
          </a:p>
        </p:txBody>
      </p:sp>
      <p:pic>
        <p:nvPicPr>
          <p:cNvPr id="22" name="Obraz 21">
            <a:extLst>
              <a:ext uri="{FF2B5EF4-FFF2-40B4-BE49-F238E27FC236}">
                <a16:creationId xmlns:a16="http://schemas.microsoft.com/office/drawing/2014/main" id="{8A7C4218-87DC-DD92-D65F-401479A19C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3534586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rostokąt zaokrąglony 33">
            <a:extLst>
              <a:ext uri="{FF2B5EF4-FFF2-40B4-BE49-F238E27FC236}">
                <a16:creationId xmlns:a16="http://schemas.microsoft.com/office/drawing/2014/main" id="{E2D78240-A355-BE36-D23A-57B97A8689AF}"/>
              </a:ext>
            </a:extLst>
          </p:cNvPr>
          <p:cNvSpPr/>
          <p:nvPr/>
        </p:nvSpPr>
        <p:spPr>
          <a:xfrm>
            <a:off x="557002" y="1149048"/>
            <a:ext cx="11022701" cy="483905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15">
            <a:extLst>
              <a:ext uri="{FF2B5EF4-FFF2-40B4-BE49-F238E27FC236}">
                <a16:creationId xmlns:a16="http://schemas.microsoft.com/office/drawing/2014/main" id="{696EA8EB-2A4D-3A81-5744-1CD660926061}"/>
              </a:ext>
            </a:extLst>
          </p:cNvPr>
          <p:cNvSpPr/>
          <p:nvPr/>
        </p:nvSpPr>
        <p:spPr>
          <a:xfrm>
            <a:off x="0" y="0"/>
            <a:ext cx="12192000" cy="1619941"/>
          </a:xfrm>
          <a:prstGeom prst="rect">
            <a:avLst/>
          </a:prstGeom>
          <a:solidFill>
            <a:srgbClr val="E72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7" name="pole tekstowe 16">
            <a:extLst>
              <a:ext uri="{FF2B5EF4-FFF2-40B4-BE49-F238E27FC236}">
                <a16:creationId xmlns:a16="http://schemas.microsoft.com/office/drawing/2014/main" id="{EBF99B79-4827-08F9-8C92-EAB56A880D43}"/>
              </a:ext>
            </a:extLst>
          </p:cNvPr>
          <p:cNvSpPr txBox="1"/>
          <p:nvPr/>
        </p:nvSpPr>
        <p:spPr>
          <a:xfrm>
            <a:off x="3857229" y="-377755"/>
            <a:ext cx="4180800" cy="2400657"/>
          </a:xfrm>
          <a:prstGeom prst="rect">
            <a:avLst/>
          </a:prstGeom>
          <a:noFill/>
          <a:ln>
            <a:noFill/>
          </a:ln>
        </p:spPr>
        <p:txBody>
          <a:bodyPr wrap="square">
            <a:spAutoFit/>
          </a:bodyPr>
          <a:lstStyle/>
          <a:p>
            <a:r>
              <a:rPr lang="pl-PL" sz="15000" b="1" dirty="0">
                <a:solidFill>
                  <a:schemeClr val="bg1">
                    <a:alpha val="50054"/>
                  </a:schemeClr>
                </a:solidFill>
                <a:latin typeface="Arial" panose="020B0604020202020204" pitchFamily="34" charset="0"/>
                <a:ea typeface="Tahoma" panose="020B0604030504040204" pitchFamily="34" charset="0"/>
                <a:cs typeface="Arial" panose="020B0604020202020204" pitchFamily="34" charset="0"/>
              </a:rPr>
              <a:t>?</a:t>
            </a:r>
            <a:endParaRPr lang="pl-PL" sz="9600" dirty="0"/>
          </a:p>
        </p:txBody>
      </p:sp>
      <p:sp>
        <p:nvSpPr>
          <p:cNvPr id="4" name="Tytuł 1">
            <a:extLst>
              <a:ext uri="{FF2B5EF4-FFF2-40B4-BE49-F238E27FC236}">
                <a16:creationId xmlns:a16="http://schemas.microsoft.com/office/drawing/2014/main" id="{EEC2DEBA-2334-A5BE-0255-E6F013F92845}"/>
              </a:ext>
            </a:extLst>
          </p:cNvPr>
          <p:cNvSpPr>
            <a:spLocks noGrp="1"/>
          </p:cNvSpPr>
          <p:nvPr>
            <p:ph type="title"/>
          </p:nvPr>
        </p:nvSpPr>
        <p:spPr>
          <a:xfrm>
            <a:off x="461963" y="542926"/>
            <a:ext cx="5364162" cy="1172709"/>
          </a:xfrm>
        </p:spPr>
        <p:txBody>
          <a:bodyPr vert="horz" lIns="91440" tIns="45720" rIns="91440" bIns="45720" rtlCol="0" anchor="ctr">
            <a:noAutofit/>
          </a:bodyPr>
          <a:lstStyle/>
          <a:p>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Kto ma największą</a:t>
            </a:r>
            <a:b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3000" b="1" dirty="0">
                <a:solidFill>
                  <a:schemeClr val="bg1"/>
                </a:solidFill>
                <a:latin typeface="Arial" panose="020B0604020202020204" pitchFamily="34" charset="0"/>
                <a:ea typeface="Tahoma" panose="020B0604030504040204" pitchFamily="34" charset="0"/>
                <a:cs typeface="Arial" panose="020B0604020202020204" pitchFamily="34" charset="0"/>
              </a:rPr>
              <a:t>moc przekonywania</a:t>
            </a:r>
            <a:br>
              <a:rPr lang="pl-PL" sz="2000" b="1" dirty="0">
                <a:solidFill>
                  <a:schemeClr val="bg1"/>
                </a:solidFill>
                <a:latin typeface="Arial" panose="020B0604020202020204" pitchFamily="34" charset="0"/>
                <a:cs typeface="Arial" panose="020B0604020202020204" pitchFamily="34" charset="0"/>
              </a:rPr>
            </a:br>
            <a:endParaRPr lang="en-AU" sz="2200" dirty="0">
              <a:solidFill>
                <a:schemeClr val="bg1"/>
              </a:solidFill>
              <a:latin typeface="Arial" panose="020B0604020202020204" pitchFamily="34" charset="0"/>
              <a:cs typeface="Arial" panose="020B0604020202020204" pitchFamily="34" charset="0"/>
            </a:endParaRPr>
          </a:p>
        </p:txBody>
      </p:sp>
      <p:sp>
        <p:nvSpPr>
          <p:cNvPr id="5" name="Prostokąt 4">
            <a:extLst>
              <a:ext uri="{FF2B5EF4-FFF2-40B4-BE49-F238E27FC236}">
                <a16:creationId xmlns:a16="http://schemas.microsoft.com/office/drawing/2014/main" id="{97846CC7-085B-A961-E90B-8A337DCFE421}"/>
              </a:ext>
            </a:extLst>
          </p:cNvPr>
          <p:cNvSpPr/>
          <p:nvPr/>
        </p:nvSpPr>
        <p:spPr>
          <a:xfrm>
            <a:off x="558843" y="1788446"/>
            <a:ext cx="10846443" cy="276999"/>
          </a:xfrm>
          <a:prstGeom prst="rect">
            <a:avLst/>
          </a:prstGeom>
        </p:spPr>
        <p:txBody>
          <a:bodyPr wrap="square">
            <a:spAutoFit/>
          </a:bodyPr>
          <a:lstStyle/>
          <a:p>
            <a:pPr>
              <a:spcBef>
                <a:spcPts val="600"/>
              </a:spcBef>
              <a:spcAft>
                <a:spcPts val="600"/>
              </a:spcAft>
            </a:pPr>
            <a:r>
              <a:rPr lang="pl-PL" sz="1200" b="1" dirty="0">
                <a:latin typeface="Arial" panose="020B0604020202020204" pitchFamily="34" charset="0"/>
                <a:ea typeface="Times New Roman" panose="02020603050405020304" pitchFamily="18" charset="0"/>
                <a:cs typeface="Arial" panose="020B0604020202020204" pitchFamily="34" charset="0"/>
              </a:rPr>
              <a:t>Kto według Ciebie jest najbardziej wiarygodną osobą zachęcającą kobiety do badań piersi? </a:t>
            </a:r>
            <a:r>
              <a:rPr lang="pl-PL" sz="1200" dirty="0">
                <a:latin typeface="Arial" panose="020B0604020202020204" pitchFamily="34" charset="0"/>
                <a:ea typeface="Times New Roman" panose="02020603050405020304" pitchFamily="18" charset="0"/>
                <a:cs typeface="Arial" panose="020B0604020202020204" pitchFamily="34" charset="0"/>
              </a:rPr>
              <a:t>N = 1189 (ogół Polek w wieku 20-60 lat) / max. 2</a:t>
            </a:r>
            <a:endParaRPr lang="pl-PL" sz="1200" dirty="0">
              <a:latin typeface="Arial" panose="020B0604020202020204" pitchFamily="34" charset="0"/>
              <a:cs typeface="Arial" panose="020B0604020202020204" pitchFamily="34" charset="0"/>
            </a:endParaRPr>
          </a:p>
        </p:txBody>
      </p:sp>
      <p:grpSp>
        <p:nvGrpSpPr>
          <p:cNvPr id="3" name="Grupa 2">
            <a:extLst>
              <a:ext uri="{FF2B5EF4-FFF2-40B4-BE49-F238E27FC236}">
                <a16:creationId xmlns:a16="http://schemas.microsoft.com/office/drawing/2014/main" id="{D846FCA0-7279-5311-FA98-652800934DA6}"/>
              </a:ext>
            </a:extLst>
          </p:cNvPr>
          <p:cNvGrpSpPr/>
          <p:nvPr/>
        </p:nvGrpSpPr>
        <p:grpSpPr>
          <a:xfrm>
            <a:off x="1157559" y="2244920"/>
            <a:ext cx="10025634" cy="3707064"/>
            <a:chOff x="558843" y="2136355"/>
            <a:chExt cx="12072877" cy="4464050"/>
          </a:xfrm>
        </p:grpSpPr>
        <p:graphicFrame>
          <p:nvGraphicFramePr>
            <p:cNvPr id="6" name="Wykres 5">
              <a:extLst>
                <a:ext uri="{FF2B5EF4-FFF2-40B4-BE49-F238E27FC236}">
                  <a16:creationId xmlns:a16="http://schemas.microsoft.com/office/drawing/2014/main" id="{0023C5A1-D7EB-BD4D-D75B-1724F14E4A25}"/>
                </a:ext>
              </a:extLst>
            </p:cNvPr>
            <p:cNvGraphicFramePr/>
            <p:nvPr>
              <p:extLst>
                <p:ext uri="{D42A27DB-BD31-4B8C-83A1-F6EECF244321}">
                  <p14:modId xmlns:p14="http://schemas.microsoft.com/office/powerpoint/2010/main" val="459073050"/>
                </p:ext>
              </p:extLst>
            </p:nvPr>
          </p:nvGraphicFramePr>
          <p:xfrm>
            <a:off x="558843" y="2136355"/>
            <a:ext cx="10188574" cy="4464050"/>
          </p:xfrm>
          <a:graphic>
            <a:graphicData uri="http://schemas.openxmlformats.org/drawingml/2006/chart">
              <c:chart xmlns:c="http://schemas.openxmlformats.org/drawingml/2006/chart" xmlns:r="http://schemas.openxmlformats.org/officeDocument/2006/relationships" r:id="rId2"/>
            </a:graphicData>
          </a:graphic>
        </p:graphicFrame>
        <p:sp>
          <p:nvSpPr>
            <p:cNvPr id="7" name="Dymek mowy: prostokąt 5">
              <a:extLst>
                <a:ext uri="{FF2B5EF4-FFF2-40B4-BE49-F238E27FC236}">
                  <a16:creationId xmlns:a16="http://schemas.microsoft.com/office/drawing/2014/main" id="{2B4A0EF5-510E-AE4A-470D-6BC8A772B00F}"/>
                </a:ext>
              </a:extLst>
            </p:cNvPr>
            <p:cNvSpPr/>
            <p:nvPr/>
          </p:nvSpPr>
          <p:spPr>
            <a:xfrm>
              <a:off x="6603489" y="6140533"/>
              <a:ext cx="2523091" cy="323849"/>
            </a:xfrm>
            <a:prstGeom prst="wedgeRectCallout">
              <a:avLst>
                <a:gd name="adj1" fmla="val -56013"/>
                <a:gd name="adj2" fmla="val 5174"/>
              </a:avLst>
            </a:prstGeom>
            <a:solidFill>
              <a:srgbClr val="E72A7C">
                <a:alpha val="1581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180000" rtlCol="0" anchor="ctr"/>
            <a:lstStyle/>
            <a:p>
              <a:r>
                <a:rPr lang="pl-PL" sz="1100">
                  <a:solidFill>
                    <a:schemeClr val="tx1"/>
                  </a:solidFill>
                  <a:latin typeface="Arial" panose="020B0604020202020204" pitchFamily="34" charset="0"/>
                  <a:cs typeface="Arial" panose="020B0604020202020204" pitchFamily="34" charset="0"/>
                </a:rPr>
                <a:t>m.in.: nikt, położna, ja sama</a:t>
              </a:r>
            </a:p>
          </p:txBody>
        </p:sp>
        <p:cxnSp>
          <p:nvCxnSpPr>
            <p:cNvPr id="8" name="Łącznik prosty ze strzałką 7">
              <a:extLst>
                <a:ext uri="{FF2B5EF4-FFF2-40B4-BE49-F238E27FC236}">
                  <a16:creationId xmlns:a16="http://schemas.microsoft.com/office/drawing/2014/main" id="{389DDAF1-894B-9902-1365-FAEF7322EFA7}"/>
                </a:ext>
              </a:extLst>
            </p:cNvPr>
            <p:cNvCxnSpPr>
              <a:cxnSpLocks/>
            </p:cNvCxnSpPr>
            <p:nvPr/>
          </p:nvCxnSpPr>
          <p:spPr>
            <a:xfrm>
              <a:off x="6440836" y="5798671"/>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pole tekstowe 8">
              <a:extLst>
                <a:ext uri="{FF2B5EF4-FFF2-40B4-BE49-F238E27FC236}">
                  <a16:creationId xmlns:a16="http://schemas.microsoft.com/office/drawing/2014/main" id="{F0660409-D95C-B4BC-34C9-BCF3DFC6A474}"/>
                </a:ext>
              </a:extLst>
            </p:cNvPr>
            <p:cNvSpPr txBox="1"/>
            <p:nvPr/>
          </p:nvSpPr>
          <p:spPr>
            <a:xfrm>
              <a:off x="7082039" y="5652481"/>
              <a:ext cx="2931285" cy="276999"/>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a:latin typeface="Arial" panose="020B0604020202020204" pitchFamily="34" charset="0"/>
                  <a:cs typeface="Arial" panose="020B0604020202020204" pitchFamily="34" charset="0"/>
                </a:rPr>
                <a:t>Częściej 25-34 latki </a:t>
              </a:r>
              <a:r>
                <a:rPr lang="pl-PL" sz="1200">
                  <a:latin typeface="Arial" panose="020B0604020202020204" pitchFamily="34" charset="0"/>
                  <a:cs typeface="Arial" panose="020B0604020202020204" pitchFamily="34" charset="0"/>
                </a:rPr>
                <a:t>(3%)</a:t>
              </a:r>
            </a:p>
          </p:txBody>
        </p:sp>
        <p:cxnSp>
          <p:nvCxnSpPr>
            <p:cNvPr id="10" name="Łącznik prosty ze strzałką 9">
              <a:extLst>
                <a:ext uri="{FF2B5EF4-FFF2-40B4-BE49-F238E27FC236}">
                  <a16:creationId xmlns:a16="http://schemas.microsoft.com/office/drawing/2014/main" id="{D6E7439D-AA97-7E0E-1576-6A82D2C08BAC}"/>
                </a:ext>
              </a:extLst>
            </p:cNvPr>
            <p:cNvCxnSpPr>
              <a:cxnSpLocks/>
            </p:cNvCxnSpPr>
            <p:nvPr/>
          </p:nvCxnSpPr>
          <p:spPr>
            <a:xfrm>
              <a:off x="7383811" y="4119756"/>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pole tekstowe 10">
              <a:extLst>
                <a:ext uri="{FF2B5EF4-FFF2-40B4-BE49-F238E27FC236}">
                  <a16:creationId xmlns:a16="http://schemas.microsoft.com/office/drawing/2014/main" id="{8CF64516-F36C-574A-0BB3-821F3740FBA0}"/>
                </a:ext>
              </a:extLst>
            </p:cNvPr>
            <p:cNvSpPr txBox="1"/>
            <p:nvPr/>
          </p:nvSpPr>
          <p:spPr>
            <a:xfrm>
              <a:off x="8025014" y="3973566"/>
              <a:ext cx="2931285" cy="276999"/>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a:latin typeface="Arial" panose="020B0604020202020204" pitchFamily="34" charset="0"/>
                  <a:cs typeface="Arial" panose="020B0604020202020204" pitchFamily="34" charset="0"/>
                </a:rPr>
                <a:t>Częściej 20-24 latki </a:t>
              </a:r>
              <a:r>
                <a:rPr lang="pl-PL" sz="1200">
                  <a:latin typeface="Arial" panose="020B0604020202020204" pitchFamily="34" charset="0"/>
                  <a:cs typeface="Arial" panose="020B0604020202020204" pitchFamily="34" charset="0"/>
                </a:rPr>
                <a:t>(28%)</a:t>
              </a:r>
            </a:p>
          </p:txBody>
        </p:sp>
        <p:cxnSp>
          <p:nvCxnSpPr>
            <p:cNvPr id="12" name="Łącznik prosty ze strzałką 11">
              <a:extLst>
                <a:ext uri="{FF2B5EF4-FFF2-40B4-BE49-F238E27FC236}">
                  <a16:creationId xmlns:a16="http://schemas.microsoft.com/office/drawing/2014/main" id="{641F0B52-AC09-F872-D6A8-ED155C0C6FA7}"/>
                </a:ext>
              </a:extLst>
            </p:cNvPr>
            <p:cNvCxnSpPr>
              <a:cxnSpLocks/>
            </p:cNvCxnSpPr>
            <p:nvPr/>
          </p:nvCxnSpPr>
          <p:spPr>
            <a:xfrm>
              <a:off x="7714678" y="3563293"/>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pole tekstowe 12">
              <a:extLst>
                <a:ext uri="{FF2B5EF4-FFF2-40B4-BE49-F238E27FC236}">
                  <a16:creationId xmlns:a16="http://schemas.microsoft.com/office/drawing/2014/main" id="{550E64F4-295F-4BB1-E7E0-01513618BE3F}"/>
                </a:ext>
              </a:extLst>
            </p:cNvPr>
            <p:cNvSpPr txBox="1"/>
            <p:nvPr/>
          </p:nvSpPr>
          <p:spPr>
            <a:xfrm>
              <a:off x="8355881" y="3417103"/>
              <a:ext cx="2931285" cy="276999"/>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a:latin typeface="Arial" panose="020B0604020202020204" pitchFamily="34" charset="0"/>
                  <a:cs typeface="Arial" panose="020B0604020202020204" pitchFamily="34" charset="0"/>
                </a:rPr>
                <a:t>Częściej 55-60 latki </a:t>
              </a:r>
              <a:r>
                <a:rPr lang="pl-PL" sz="1200">
                  <a:latin typeface="Arial" panose="020B0604020202020204" pitchFamily="34" charset="0"/>
                  <a:cs typeface="Arial" panose="020B0604020202020204" pitchFamily="34" charset="0"/>
                </a:rPr>
                <a:t>(39%)</a:t>
              </a:r>
            </a:p>
          </p:txBody>
        </p:sp>
        <p:cxnSp>
          <p:nvCxnSpPr>
            <p:cNvPr id="14" name="Łącznik prosty ze strzałką 13">
              <a:extLst>
                <a:ext uri="{FF2B5EF4-FFF2-40B4-BE49-F238E27FC236}">
                  <a16:creationId xmlns:a16="http://schemas.microsoft.com/office/drawing/2014/main" id="{B6411031-0FE1-07D5-CCD2-1A3EA84E0985}"/>
                </a:ext>
              </a:extLst>
            </p:cNvPr>
            <p:cNvCxnSpPr>
              <a:cxnSpLocks/>
            </p:cNvCxnSpPr>
            <p:nvPr/>
          </p:nvCxnSpPr>
          <p:spPr>
            <a:xfrm>
              <a:off x="8849453" y="2440841"/>
              <a:ext cx="64120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pole tekstowe 14">
              <a:extLst>
                <a:ext uri="{FF2B5EF4-FFF2-40B4-BE49-F238E27FC236}">
                  <a16:creationId xmlns:a16="http://schemas.microsoft.com/office/drawing/2014/main" id="{9A36ED89-EC48-E7C5-BC81-614DACC1A8D2}"/>
                </a:ext>
              </a:extLst>
            </p:cNvPr>
            <p:cNvSpPr txBox="1"/>
            <p:nvPr/>
          </p:nvSpPr>
          <p:spPr>
            <a:xfrm>
              <a:off x="9490657" y="2310391"/>
              <a:ext cx="3141063" cy="333562"/>
            </a:xfrm>
            <a:prstGeom prst="rect">
              <a:avLst/>
            </a:prstGeom>
            <a:noFill/>
          </p:spPr>
          <p:txBody>
            <a:bodyPr wrap="square" rtlCol="0">
              <a:spAutoFit/>
            </a:bodyPr>
            <a:lstStyle/>
            <a:p>
              <a:pPr>
                <a:defRPr lang="en-US" sz="1400" b="0" i="0" u="none" strike="noStrike" kern="1200" baseline="0">
                  <a:solidFill>
                    <a:schemeClr val="tx1"/>
                  </a:solidFill>
                  <a:latin typeface="+mn-lt"/>
                  <a:ea typeface="+mn-ea"/>
                  <a:cs typeface="+mn-cs"/>
                </a:defRPr>
              </a:pPr>
              <a:r>
                <a:rPr lang="pl-PL" sz="1200" b="1" dirty="0">
                  <a:latin typeface="Arial" panose="020B0604020202020204" pitchFamily="34" charset="0"/>
                  <a:cs typeface="Arial" panose="020B0604020202020204" pitchFamily="34" charset="0"/>
                </a:rPr>
                <a:t>Częściej 55-60 latki </a:t>
              </a:r>
              <a:r>
                <a:rPr lang="pl-PL" sz="1200" dirty="0">
                  <a:latin typeface="Arial" panose="020B0604020202020204" pitchFamily="34" charset="0"/>
                  <a:cs typeface="Arial" panose="020B0604020202020204" pitchFamily="34" charset="0"/>
                </a:rPr>
                <a:t>(58%)</a:t>
              </a:r>
            </a:p>
          </p:txBody>
        </p:sp>
      </p:grpSp>
      <p:sp>
        <p:nvSpPr>
          <p:cNvPr id="18" name="pole tekstowe 17">
            <a:extLst>
              <a:ext uri="{FF2B5EF4-FFF2-40B4-BE49-F238E27FC236}">
                <a16:creationId xmlns:a16="http://schemas.microsoft.com/office/drawing/2014/main" id="{09AC5FAD-99E7-0195-3E5A-2E26721287E9}"/>
              </a:ext>
            </a:extLst>
          </p:cNvPr>
          <p:cNvSpPr txBox="1"/>
          <p:nvPr/>
        </p:nvSpPr>
        <p:spPr>
          <a:xfrm>
            <a:off x="5380170" y="180559"/>
            <a:ext cx="6680706" cy="1569660"/>
          </a:xfrm>
          <a:prstGeom prst="rect">
            <a:avLst/>
          </a:prstGeom>
          <a:noFill/>
        </p:spPr>
        <p:txBody>
          <a:bodyPr wrap="square" rtlCol="0">
            <a:spAutoFit/>
          </a:bodyPr>
          <a:lstStyle/>
          <a:p>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Dla połowy Polek w wieku 20 - 60 lat, lekarz ginekolog jest najbardziej wiarygodną osobą zachęcającą do badań piersi, na drugim miejscu </a:t>
            </a:r>
            <a:b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są zaś osoby, które doświadczyły choroby raka piersi. </a:t>
            </a:r>
            <a:b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br>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Młodsze kobiety cenią sobie motywowanie do badań przez przyjaciół </a:t>
            </a:r>
          </a:p>
          <a:p>
            <a:r>
              <a:rPr lang="pl-PL" sz="1600" dirty="0">
                <a:solidFill>
                  <a:schemeClr val="bg1"/>
                </a:solidFill>
                <a:latin typeface="Arial" panose="020B0604020202020204" pitchFamily="34" charset="0"/>
                <a:ea typeface="Tahoma" panose="020B0604030504040204" pitchFamily="34" charset="0"/>
                <a:cs typeface="Arial" panose="020B0604020202020204" pitchFamily="34" charset="0"/>
              </a:rPr>
              <a:t>i bliskich. </a:t>
            </a:r>
            <a:br>
              <a:rPr lang="pl-PL" sz="1600" dirty="0">
                <a:latin typeface="Arial" panose="020B0604020202020204" pitchFamily="34" charset="0"/>
                <a:cs typeface="Arial" panose="020B0604020202020204" pitchFamily="34" charset="0"/>
              </a:rPr>
            </a:br>
            <a:endParaRPr lang="pl-PL" sz="1600" dirty="0"/>
          </a:p>
        </p:txBody>
      </p:sp>
      <p:pic>
        <p:nvPicPr>
          <p:cNvPr id="2" name="Obraz 1">
            <a:extLst>
              <a:ext uri="{FF2B5EF4-FFF2-40B4-BE49-F238E27FC236}">
                <a16:creationId xmlns:a16="http://schemas.microsoft.com/office/drawing/2014/main" id="{DCBA3762-39B0-556B-4F67-B6A15E2D29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8590" y="5769621"/>
            <a:ext cx="1239092" cy="991274"/>
          </a:xfrm>
          <a:prstGeom prst="rect">
            <a:avLst/>
          </a:prstGeom>
        </p:spPr>
      </p:pic>
    </p:spTree>
    <p:extLst>
      <p:ext uri="{BB962C8B-B14F-4D97-AF65-F5344CB8AC3E}">
        <p14:creationId xmlns:p14="http://schemas.microsoft.com/office/powerpoint/2010/main" val="1992174735"/>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9C4B22C28810524B85B893F3AD819BB6" ma:contentTypeVersion="15" ma:contentTypeDescription="Utwórz nowy dokument." ma:contentTypeScope="" ma:versionID="62497f3f2e9bc8b2fdb29fa969572c73">
  <xsd:schema xmlns:xsd="http://www.w3.org/2001/XMLSchema" xmlns:xs="http://www.w3.org/2001/XMLSchema" xmlns:p="http://schemas.microsoft.com/office/2006/metadata/properties" xmlns:ns2="f443a0d6-2392-40a7-8b4e-582363a1b413" xmlns:ns3="359d6592-1f3c-4722-91fb-cc01b1d90998" targetNamespace="http://schemas.microsoft.com/office/2006/metadata/properties" ma:root="true" ma:fieldsID="ea2b809d4308d6d22ece15bc9e4f3a75" ns2:_="" ns3:_="">
    <xsd:import namespace="f443a0d6-2392-40a7-8b4e-582363a1b413"/>
    <xsd:import namespace="359d6592-1f3c-4722-91fb-cc01b1d90998"/>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DateTaken"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43a0d6-2392-40a7-8b4e-582363a1b4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Tagi obrazów" ma:readOnly="false" ma:fieldId="{5cf76f15-5ced-4ddc-b409-7134ff3c332f}" ma:taxonomyMulti="true" ma:sspId="6f440a04-a7cc-4d3a-8212-94d345dfd036"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59d6592-1f3c-4722-91fb-cc01b1d90998"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3bccbb6d-20a6-47fb-987d-53253aba8c8e}" ma:internalName="TaxCatchAll" ma:showField="CatchAllData" ma:web="359d6592-1f3c-4722-91fb-cc01b1d9099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Udostępniani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Udostępnione dla — szczegóły"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443a0d6-2392-40a7-8b4e-582363a1b413">
      <Terms xmlns="http://schemas.microsoft.com/office/infopath/2007/PartnerControls"/>
    </lcf76f155ced4ddcb4097134ff3c332f>
    <TaxCatchAll xmlns="359d6592-1f3c-4722-91fb-cc01b1d90998" xsi:nil="true"/>
  </documentManagement>
</p:properties>
</file>

<file path=customXml/itemProps1.xml><?xml version="1.0" encoding="utf-8"?>
<ds:datastoreItem xmlns:ds="http://schemas.openxmlformats.org/officeDocument/2006/customXml" ds:itemID="{F26D4722-E1AB-463A-A597-A47D91BB79D1}">
  <ds:schemaRefs>
    <ds:schemaRef ds:uri="http://schemas.microsoft.com/sharepoint/v3/contenttype/forms"/>
  </ds:schemaRefs>
</ds:datastoreItem>
</file>

<file path=customXml/itemProps2.xml><?xml version="1.0" encoding="utf-8"?>
<ds:datastoreItem xmlns:ds="http://schemas.openxmlformats.org/officeDocument/2006/customXml" ds:itemID="{9EC635E1-6F86-43DF-B15A-56EFD0550C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443a0d6-2392-40a7-8b4e-582363a1b413"/>
    <ds:schemaRef ds:uri="359d6592-1f3c-4722-91fb-cc01b1d909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F5E65A3-2D0E-4F94-A963-6E2DAF2B46D1}">
  <ds:schemaRefs>
    <ds:schemaRef ds:uri="http://schemas.microsoft.com/office/2006/metadata/properties"/>
    <ds:schemaRef ds:uri="http://schemas.microsoft.com/office/infopath/2007/PartnerControls"/>
    <ds:schemaRef ds:uri="f443a0d6-2392-40a7-8b4e-582363a1b413"/>
    <ds:schemaRef ds:uri="359d6592-1f3c-4722-91fb-cc01b1d90998"/>
  </ds:schemaRefs>
</ds:datastoreItem>
</file>

<file path=docProps/app.xml><?xml version="1.0" encoding="utf-8"?>
<Properties xmlns="http://schemas.openxmlformats.org/officeDocument/2006/extended-properties" xmlns:vt="http://schemas.openxmlformats.org/officeDocument/2006/docPropsVTypes">
  <TotalTime>690</TotalTime>
  <Words>2946</Words>
  <Application>Microsoft Office PowerPoint</Application>
  <PresentationFormat>Panoramiczny</PresentationFormat>
  <Paragraphs>235</Paragraphs>
  <Slides>28</Slides>
  <Notes>0</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28</vt:i4>
      </vt:variant>
    </vt:vector>
  </HeadingPairs>
  <TitlesOfParts>
    <vt:vector size="35" baseType="lpstr">
      <vt:lpstr>MS Mincho</vt:lpstr>
      <vt:lpstr>Arial</vt:lpstr>
      <vt:lpstr>Calibri</vt:lpstr>
      <vt:lpstr>Calibri Light</vt:lpstr>
      <vt:lpstr>Tahoma</vt:lpstr>
      <vt:lpstr>Wingdings</vt:lpstr>
      <vt:lpstr>Motyw pakietu Office</vt:lpstr>
      <vt:lpstr>   Polki a profilaktyka raka piersi  – motywacje, bariery oraz opinie o zaangażowaniu marek w kwestie prozdrowotne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  Co i kto nas motywuje </vt:lpstr>
      <vt:lpstr>Kto ma największą moc przekonywania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    SPOTKANIA SĄ WAŻNE  W spotkaniach dotyczących profilaktyki chętnie wzięłoby udział 56% badanych kobiet zwłaszcza młodych(20-34 lata) </vt:lpstr>
      <vt:lpstr>Spotkania i badanie  – duet idealny</vt:lpstr>
      <vt:lpstr>Prezentacja programu PowerPoint</vt:lpstr>
      <vt:lpstr>Polki doceniają prospołeczne zaangażowanie firm i marek</vt:lpstr>
      <vt:lpstr>Prezentacja programu PowerPoint</vt:lpstr>
      <vt:lpstr>Prezentacja programu PowerPoint</vt:lpstr>
      <vt:lpstr>  Inicjatywa Różowy Patrol Gliss – co ją wyróżnia  </vt:lpstr>
      <vt:lpstr>Kobiety przyznają - inicjatywa ważna i potrzebna  Różowy Patrol Gliss  jest pozytywnie oceniany przez Polki jako inicjatywa potrzebna, przyjazna, wzbudzająca zaufanie i co równie ważne – autentyczna.</vt:lpstr>
      <vt:lpstr>    JAK DOTRZEĆ DO KOBIET  Najczęstszym miejscem kontaktu z Różowym Patrolem są media społecznościowe A </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Polki a profilaktyka raka piersi  – motywacje, bariery oraz opinie o zaangażowaniu marek w kwestie prozdrowotne</dc:title>
  <dc:creator>Gosia Siwicka</dc:creator>
  <cp:lastModifiedBy>Aneta Lisicka</cp:lastModifiedBy>
  <cp:revision>5</cp:revision>
  <dcterms:created xsi:type="dcterms:W3CDTF">2025-06-16T17:35:48Z</dcterms:created>
  <dcterms:modified xsi:type="dcterms:W3CDTF">2025-06-18T07:51:07Z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0x0101009C4B22C28810524B85B893F3AD819BB6</vt:lpwstr>
  </property>
</Properties>
</file>